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7" r:id="rId2"/>
    <p:sldId id="259" r:id="rId3"/>
    <p:sldId id="260" r:id="rId4"/>
    <p:sldId id="261" r:id="rId5"/>
    <p:sldId id="262" r:id="rId6"/>
    <p:sldId id="263" r:id="rId7"/>
    <p:sldId id="266" r:id="rId8"/>
    <p:sldId id="301" r:id="rId9"/>
    <p:sldId id="302" r:id="rId10"/>
    <p:sldId id="303" r:id="rId11"/>
    <p:sldId id="268" r:id="rId12"/>
    <p:sldId id="270" r:id="rId13"/>
    <p:sldId id="275" r:id="rId14"/>
    <p:sldId id="276" r:id="rId15"/>
    <p:sldId id="277" r:id="rId16"/>
    <p:sldId id="278" r:id="rId17"/>
    <p:sldId id="279" r:id="rId18"/>
    <p:sldId id="299" r:id="rId19"/>
    <p:sldId id="280" r:id="rId20"/>
    <p:sldId id="281" r:id="rId21"/>
    <p:sldId id="282" r:id="rId22"/>
    <p:sldId id="284" r:id="rId23"/>
    <p:sldId id="287" r:id="rId24"/>
    <p:sldId id="289" r:id="rId25"/>
    <p:sldId id="304" r:id="rId26"/>
    <p:sldId id="305" r:id="rId27"/>
    <p:sldId id="290" r:id="rId28"/>
    <p:sldId id="291" r:id="rId29"/>
    <p:sldId id="292" r:id="rId30"/>
    <p:sldId id="293" r:id="rId31"/>
    <p:sldId id="294" r:id="rId32"/>
    <p:sldId id="295" r:id="rId33"/>
    <p:sldId id="296" r:id="rId34"/>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031B230A-1059-4EEC-92A8-1CA592BD9BE7}" type="datetimeFigureOut">
              <a:rPr lang="en-US" smtClean="0"/>
              <a:t>9/28/2021</a:t>
            </a:fld>
            <a:endParaRPr lang="en-US"/>
          </a:p>
        </p:txBody>
      </p:sp>
      <p:sp>
        <p:nvSpPr>
          <p:cNvPr id="4" name="Footer Placeholder 3"/>
          <p:cNvSpPr>
            <a:spLocks noGrp="1"/>
          </p:cNvSpPr>
          <p:nvPr>
            <p:ph type="ftr" sz="quarter" idx="2"/>
          </p:nvPr>
        </p:nvSpPr>
        <p:spPr>
          <a:xfrm>
            <a:off x="0" y="88058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05863"/>
            <a:ext cx="3027363" cy="465137"/>
          </a:xfrm>
          <a:prstGeom prst="rect">
            <a:avLst/>
          </a:prstGeom>
        </p:spPr>
        <p:txBody>
          <a:bodyPr vert="horz" lIns="91440" tIns="45720" rIns="91440" bIns="45720" rtlCol="0" anchor="b"/>
          <a:lstStyle>
            <a:lvl1pPr algn="r">
              <a:defRPr sz="1200"/>
            </a:lvl1pPr>
          </a:lstStyle>
          <a:p>
            <a:fld id="{0CB2CC4E-54AB-4256-9737-AE096A5276A3}" type="slidenum">
              <a:rPr lang="en-US" smtClean="0"/>
              <a:t>‹#›</a:t>
            </a:fld>
            <a:endParaRPr lang="en-US"/>
          </a:p>
        </p:txBody>
      </p:sp>
    </p:spTree>
    <p:extLst>
      <p:ext uri="{BB962C8B-B14F-4D97-AF65-F5344CB8AC3E}">
        <p14:creationId xmlns:p14="http://schemas.microsoft.com/office/powerpoint/2010/main" val="2471194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D1F31743-985F-4804-9E22-7B252017716E}" type="datetimeFigureOut">
              <a:rPr lang="en-US" smtClean="0"/>
              <a:pPr/>
              <a:t>9/28/2021</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dirty="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3611EAFC-2808-4ADF-AF87-F7B5ACA203B3}" type="slidenum">
              <a:rPr lang="en-US" smtClean="0"/>
              <a:pPr/>
              <a:t>‹#›</a:t>
            </a:fld>
            <a:endParaRPr lang="en-US" dirty="0"/>
          </a:p>
        </p:txBody>
      </p:sp>
    </p:spTree>
    <p:extLst>
      <p:ext uri="{BB962C8B-B14F-4D97-AF65-F5344CB8AC3E}">
        <p14:creationId xmlns:p14="http://schemas.microsoft.com/office/powerpoint/2010/main" val="69524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Julian sells his art through his own web site and his etsy store. He receives questions from many different countries. Julian is engaged in _________.
https://www.polleverywhere.com/multiple_choice_polls/vJpWMBwb8JyPeZ9MXl8ym?display_state=instructions&amp;activity_state=opened&amp;state=opened&amp;flow=Instructor&amp;onscreen=persist</a:t>
            </a:r>
          </a:p>
        </p:txBody>
      </p:sp>
      <p:sp>
        <p:nvSpPr>
          <p:cNvPr id="4" name="Slide Number Placeholder 3"/>
          <p:cNvSpPr>
            <a:spLocks noGrp="1"/>
          </p:cNvSpPr>
          <p:nvPr>
            <p:ph type="sldNum" sz="quarter" idx="5"/>
          </p:nvPr>
        </p:nvSpPr>
        <p:spPr/>
        <p:txBody>
          <a:bodyPr/>
          <a:lstStyle/>
          <a:p>
            <a:fld id="{3611EAFC-2808-4ADF-AF87-F7B5ACA203B3}" type="slidenum">
              <a:rPr lang="en-US" smtClean="0"/>
              <a:pPr/>
              <a:t>8</a:t>
            </a:fld>
            <a:endParaRPr lang="en-US" dirty="0"/>
          </a:p>
        </p:txBody>
      </p:sp>
      <p:sp>
        <p:nvSpPr>
          <p:cNvPr id="5" name="TextBox 4">
            <a:extLst>
              <a:ext uri="{FF2B5EF4-FFF2-40B4-BE49-F238E27FC236}">
                <a16:creationId xmlns:a16="http://schemas.microsoft.com/office/drawing/2014/main" id="{3C12E36B-6A31-42F0-9366-E9FEA97F191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99536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The U.S. does not allow the import of Cuban sugar and cigars. This is an example of a(n):
https://www.polleverywhere.com/multiple_choice_polls/WZHS63aJ64DcjBxVrL6w1?display_state=chart&amp;activity_state=closed&amp;state=closed&amp;flow=Instructor&amp;onscreen=persist</a:t>
            </a:r>
          </a:p>
        </p:txBody>
      </p:sp>
      <p:sp>
        <p:nvSpPr>
          <p:cNvPr id="4" name="Slide Number Placeholder 3"/>
          <p:cNvSpPr>
            <a:spLocks noGrp="1"/>
          </p:cNvSpPr>
          <p:nvPr>
            <p:ph type="sldNum" sz="quarter" idx="5"/>
          </p:nvPr>
        </p:nvSpPr>
        <p:spPr/>
        <p:txBody>
          <a:bodyPr/>
          <a:lstStyle/>
          <a:p>
            <a:fld id="{3611EAFC-2808-4ADF-AF87-F7B5ACA203B3}" type="slidenum">
              <a:rPr lang="en-US" smtClean="0"/>
              <a:pPr/>
              <a:t>26</a:t>
            </a:fld>
            <a:endParaRPr lang="en-US" dirty="0"/>
          </a:p>
        </p:txBody>
      </p:sp>
      <p:sp>
        <p:nvSpPr>
          <p:cNvPr id="5" name="TextBox 4">
            <a:extLst>
              <a:ext uri="{FF2B5EF4-FFF2-40B4-BE49-F238E27FC236}">
                <a16:creationId xmlns:a16="http://schemas.microsoft.com/office/drawing/2014/main" id="{B13A6BD3-3816-4A6C-94AA-5CDD0FF42A03}"/>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16423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2269AD3A-D966-403F-9520-0459FD0777D9}" type="slidenum">
              <a:rPr lang="en-US" smtClean="0"/>
              <a:pPr>
                <a:defRPr/>
              </a:pPr>
              <a:t>31</a:t>
            </a:fld>
            <a:endParaRPr lang="en-US" dirty="0"/>
          </a:p>
        </p:txBody>
      </p:sp>
    </p:spTree>
    <p:extLst>
      <p:ext uri="{BB962C8B-B14F-4D97-AF65-F5344CB8AC3E}">
        <p14:creationId xmlns:p14="http://schemas.microsoft.com/office/powerpoint/2010/main" val="119230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928848" lvl="1" indent="-522477"/>
            <a:r>
              <a:rPr lang="en-US" altLang="en-US" dirty="0"/>
              <a:t>Monochronic time </a:t>
            </a:r>
          </a:p>
          <a:p>
            <a:pPr marL="1109457" lvl="2" indent="-296715"/>
            <a:r>
              <a:rPr lang="en-US" altLang="en-US" dirty="0"/>
              <a:t>preference for doing one thing at a time</a:t>
            </a:r>
          </a:p>
          <a:p>
            <a:pPr marL="928848" lvl="1" indent="-522477"/>
            <a:r>
              <a:rPr lang="en-US" altLang="en-US" dirty="0"/>
              <a:t>Polychronic time </a:t>
            </a:r>
          </a:p>
          <a:p>
            <a:pPr marL="1109457" lvl="2" indent="-296715"/>
            <a:r>
              <a:rPr lang="en-US" altLang="en-US" dirty="0"/>
              <a:t>preference for doing more than one thing at a time</a:t>
            </a:r>
          </a:p>
          <a:p>
            <a:endParaRPr lang="en-US" altLang="en-US" dirty="0"/>
          </a:p>
        </p:txBody>
      </p:sp>
      <p:sp>
        <p:nvSpPr>
          <p:cNvPr id="4" name="Slide Number Placeholder 3"/>
          <p:cNvSpPr>
            <a:spLocks noGrp="1"/>
          </p:cNvSpPr>
          <p:nvPr>
            <p:ph type="sldNum" sz="quarter" idx="5"/>
          </p:nvPr>
        </p:nvSpPr>
        <p:spPr/>
        <p:txBody>
          <a:bodyPr/>
          <a:lstStyle/>
          <a:p>
            <a:pPr>
              <a:defRPr/>
            </a:pPr>
            <a:fld id="{9FC162B7-EC57-48A5-B756-3EB8B9F2DBA9}" type="slidenum">
              <a:rPr lang="en-US" smtClean="0"/>
              <a:pPr>
                <a:defRPr/>
              </a:pPr>
              <a:t>32</a:t>
            </a:fld>
            <a:endParaRPr lang="en-US" dirty="0"/>
          </a:p>
        </p:txBody>
      </p:sp>
    </p:spTree>
    <p:extLst>
      <p:ext uri="{BB962C8B-B14F-4D97-AF65-F5344CB8AC3E}">
        <p14:creationId xmlns:p14="http://schemas.microsoft.com/office/powerpoint/2010/main" val="348634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Julian sells his art through his own web site and his etsy store. He receives questions from many different countries. Julian is engaged in _________.
https://www.polleverywhere.com/multiple_choice_polls/vJpWMBwb8JyPeZ9MXl8ym?display_state=chart&amp;activity_state=closed&amp;state=closed&amp;flow=Instructor&amp;onscreen=persist</a:t>
            </a:r>
          </a:p>
        </p:txBody>
      </p:sp>
      <p:sp>
        <p:nvSpPr>
          <p:cNvPr id="4" name="Slide Number Placeholder 3"/>
          <p:cNvSpPr>
            <a:spLocks noGrp="1"/>
          </p:cNvSpPr>
          <p:nvPr>
            <p:ph type="sldNum" sz="quarter" idx="5"/>
          </p:nvPr>
        </p:nvSpPr>
        <p:spPr/>
        <p:txBody>
          <a:bodyPr/>
          <a:lstStyle/>
          <a:p>
            <a:fld id="{3611EAFC-2808-4ADF-AF87-F7B5ACA203B3}" type="slidenum">
              <a:rPr lang="en-US" smtClean="0"/>
              <a:pPr/>
              <a:t>9</a:t>
            </a:fld>
            <a:endParaRPr lang="en-US" dirty="0"/>
          </a:p>
        </p:txBody>
      </p:sp>
      <p:sp>
        <p:nvSpPr>
          <p:cNvPr id="5" name="TextBox 4">
            <a:extLst>
              <a:ext uri="{FF2B5EF4-FFF2-40B4-BE49-F238E27FC236}">
                <a16:creationId xmlns:a16="http://schemas.microsoft.com/office/drawing/2014/main" id="{962595C9-B420-43D4-8698-7E6692570E7B}"/>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8129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Julian sells his art through his own web site and his etsy store. He receives questions from many different countries. Julian is engaged in _________.
https://www.polleverywhere.com/multiple_choice_polls/vJpWMBwb8JyPeZ9MXl8ym?display_state=chart&amp;activity_state=closed&amp;display=correctness&amp;state=closed&amp;flow=Instructor&amp;onscreen=persist</a:t>
            </a:r>
          </a:p>
        </p:txBody>
      </p:sp>
      <p:sp>
        <p:nvSpPr>
          <p:cNvPr id="4" name="Slide Number Placeholder 3"/>
          <p:cNvSpPr>
            <a:spLocks noGrp="1"/>
          </p:cNvSpPr>
          <p:nvPr>
            <p:ph type="sldNum" sz="quarter" idx="5"/>
          </p:nvPr>
        </p:nvSpPr>
        <p:spPr/>
        <p:txBody>
          <a:bodyPr/>
          <a:lstStyle/>
          <a:p>
            <a:fld id="{3611EAFC-2808-4ADF-AF87-F7B5ACA203B3}" type="slidenum">
              <a:rPr lang="en-US" smtClean="0"/>
              <a:pPr/>
              <a:t>10</a:t>
            </a:fld>
            <a:endParaRPr lang="en-US" dirty="0"/>
          </a:p>
        </p:txBody>
      </p:sp>
      <p:sp>
        <p:nvSpPr>
          <p:cNvPr id="5" name="TextBox 4">
            <a:extLst>
              <a:ext uri="{FF2B5EF4-FFF2-40B4-BE49-F238E27FC236}">
                <a16:creationId xmlns:a16="http://schemas.microsoft.com/office/drawing/2014/main" id="{F76E0E50-2D4B-4922-947B-5E1E4F343D2A}"/>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50762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correct answer is “A” – e-commerce. See slide 4-6.</a:t>
            </a:r>
          </a:p>
        </p:txBody>
      </p:sp>
      <p:sp>
        <p:nvSpPr>
          <p:cNvPr id="460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54689" indent="-290265" eaLnBrk="0" hangingPunct="0">
              <a:defRPr sz="2800">
                <a:solidFill>
                  <a:schemeClr val="tx1"/>
                </a:solidFill>
                <a:latin typeface="Arial" charset="0"/>
              </a:defRPr>
            </a:lvl2pPr>
            <a:lvl3pPr marL="1161059" indent="-232212" eaLnBrk="0" hangingPunct="0">
              <a:defRPr sz="2800">
                <a:solidFill>
                  <a:schemeClr val="tx1"/>
                </a:solidFill>
                <a:latin typeface="Arial" charset="0"/>
              </a:defRPr>
            </a:lvl3pPr>
            <a:lvl4pPr marL="1625483" indent="-232212" eaLnBrk="0" hangingPunct="0">
              <a:defRPr sz="2800">
                <a:solidFill>
                  <a:schemeClr val="tx1"/>
                </a:solidFill>
                <a:latin typeface="Arial" charset="0"/>
              </a:defRPr>
            </a:lvl4pPr>
            <a:lvl5pPr marL="2089907" indent="-232212" eaLnBrk="0" hangingPunct="0">
              <a:defRPr sz="2800">
                <a:solidFill>
                  <a:schemeClr val="tx1"/>
                </a:solidFill>
                <a:latin typeface="Arial" charset="0"/>
              </a:defRPr>
            </a:lvl5pPr>
            <a:lvl6pPr marL="2554331" indent="-232212" algn="ctr" eaLnBrk="0" fontAlgn="base" hangingPunct="0">
              <a:spcBef>
                <a:spcPct val="0"/>
              </a:spcBef>
              <a:spcAft>
                <a:spcPct val="0"/>
              </a:spcAft>
              <a:defRPr sz="2800">
                <a:solidFill>
                  <a:schemeClr val="tx1"/>
                </a:solidFill>
                <a:latin typeface="Arial" charset="0"/>
              </a:defRPr>
            </a:lvl6pPr>
            <a:lvl7pPr marL="3018754" indent="-232212" algn="ctr" eaLnBrk="0" fontAlgn="base" hangingPunct="0">
              <a:spcBef>
                <a:spcPct val="0"/>
              </a:spcBef>
              <a:spcAft>
                <a:spcPct val="0"/>
              </a:spcAft>
              <a:defRPr sz="2800">
                <a:solidFill>
                  <a:schemeClr val="tx1"/>
                </a:solidFill>
                <a:latin typeface="Arial" charset="0"/>
              </a:defRPr>
            </a:lvl7pPr>
            <a:lvl8pPr marL="3483178" indent="-232212" algn="ctr" eaLnBrk="0" fontAlgn="base" hangingPunct="0">
              <a:spcBef>
                <a:spcPct val="0"/>
              </a:spcBef>
              <a:spcAft>
                <a:spcPct val="0"/>
              </a:spcAft>
              <a:defRPr sz="2800">
                <a:solidFill>
                  <a:schemeClr val="tx1"/>
                </a:solidFill>
                <a:latin typeface="Arial" charset="0"/>
              </a:defRPr>
            </a:lvl8pPr>
            <a:lvl9pPr marL="3947602" indent="-232212" algn="ctr" eaLnBrk="0" fontAlgn="base" hangingPunct="0">
              <a:spcBef>
                <a:spcPct val="0"/>
              </a:spcBef>
              <a:spcAft>
                <a:spcPct val="0"/>
              </a:spcAft>
              <a:defRPr sz="2800">
                <a:solidFill>
                  <a:schemeClr val="tx1"/>
                </a:solidFill>
                <a:latin typeface="Arial" charset="0"/>
              </a:defRPr>
            </a:lvl9pPr>
          </a:lstStyle>
          <a:p>
            <a:pPr eaLnBrk="1" hangingPunct="1">
              <a:defRPr/>
            </a:pPr>
            <a:r>
              <a:rPr lang="en-US" sz="800" dirty="0">
                <a:latin typeface="Times New Roman" pitchFamily="18" charset="0"/>
              </a:rPr>
              <a:t>Multimedia Lecture Support Package to Accompany Basic Marketing</a:t>
            </a:r>
          </a:p>
          <a:p>
            <a:pPr eaLnBrk="1" hangingPunct="1">
              <a:defRPr/>
            </a:pPr>
            <a:r>
              <a:rPr lang="en-US" sz="800" dirty="0">
                <a:latin typeface="Times New Roman" pitchFamily="18" charset="0"/>
              </a:rPr>
              <a:t>Lecture Script 6-</a:t>
            </a:r>
            <a:fld id="{5E8C76F8-99F4-468C-BE55-E849E745F3A9}" type="slidenum">
              <a:rPr lang="en-US" sz="800">
                <a:latin typeface="Times New Roman" pitchFamily="18" charset="0"/>
              </a:rPr>
              <a:pPr eaLnBrk="1" hangingPunct="1">
                <a:defRPr/>
              </a:pPr>
              <a:t>11</a:t>
            </a:fld>
            <a:endParaRPr lang="en-US" sz="800" dirty="0">
              <a:latin typeface="Times New Roman" pitchFamily="18" charset="0"/>
            </a:endParaRPr>
          </a:p>
        </p:txBody>
      </p:sp>
    </p:spTree>
    <p:extLst>
      <p:ext uri="{BB962C8B-B14F-4D97-AF65-F5344CB8AC3E}">
        <p14:creationId xmlns:p14="http://schemas.microsoft.com/office/powerpoint/2010/main" val="258411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Macquiladoras – manufacturing plants allowed to operate in Mexico with special privileges in return for employing Mexican citizens </a:t>
            </a:r>
          </a:p>
        </p:txBody>
      </p:sp>
      <p:sp>
        <p:nvSpPr>
          <p:cNvPr id="48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54689" indent="-290265" eaLnBrk="0" hangingPunct="0">
              <a:defRPr sz="2800">
                <a:solidFill>
                  <a:schemeClr val="tx1"/>
                </a:solidFill>
                <a:latin typeface="Arial" charset="0"/>
              </a:defRPr>
            </a:lvl2pPr>
            <a:lvl3pPr marL="1161059" indent="-232212" eaLnBrk="0" hangingPunct="0">
              <a:defRPr sz="2800">
                <a:solidFill>
                  <a:schemeClr val="tx1"/>
                </a:solidFill>
                <a:latin typeface="Arial" charset="0"/>
              </a:defRPr>
            </a:lvl3pPr>
            <a:lvl4pPr marL="1625483" indent="-232212" eaLnBrk="0" hangingPunct="0">
              <a:defRPr sz="2800">
                <a:solidFill>
                  <a:schemeClr val="tx1"/>
                </a:solidFill>
                <a:latin typeface="Arial" charset="0"/>
              </a:defRPr>
            </a:lvl4pPr>
            <a:lvl5pPr marL="2089907" indent="-232212" eaLnBrk="0" hangingPunct="0">
              <a:defRPr sz="2800">
                <a:solidFill>
                  <a:schemeClr val="tx1"/>
                </a:solidFill>
                <a:latin typeface="Arial" charset="0"/>
              </a:defRPr>
            </a:lvl5pPr>
            <a:lvl6pPr marL="2554331" indent="-232212" algn="ctr" eaLnBrk="0" fontAlgn="base" hangingPunct="0">
              <a:spcBef>
                <a:spcPct val="0"/>
              </a:spcBef>
              <a:spcAft>
                <a:spcPct val="0"/>
              </a:spcAft>
              <a:defRPr sz="2800">
                <a:solidFill>
                  <a:schemeClr val="tx1"/>
                </a:solidFill>
                <a:latin typeface="Arial" charset="0"/>
              </a:defRPr>
            </a:lvl6pPr>
            <a:lvl7pPr marL="3018754" indent="-232212" algn="ctr" eaLnBrk="0" fontAlgn="base" hangingPunct="0">
              <a:spcBef>
                <a:spcPct val="0"/>
              </a:spcBef>
              <a:spcAft>
                <a:spcPct val="0"/>
              </a:spcAft>
              <a:defRPr sz="2800">
                <a:solidFill>
                  <a:schemeClr val="tx1"/>
                </a:solidFill>
                <a:latin typeface="Arial" charset="0"/>
              </a:defRPr>
            </a:lvl7pPr>
            <a:lvl8pPr marL="3483178" indent="-232212" algn="ctr" eaLnBrk="0" fontAlgn="base" hangingPunct="0">
              <a:spcBef>
                <a:spcPct val="0"/>
              </a:spcBef>
              <a:spcAft>
                <a:spcPct val="0"/>
              </a:spcAft>
              <a:defRPr sz="2800">
                <a:solidFill>
                  <a:schemeClr val="tx1"/>
                </a:solidFill>
                <a:latin typeface="Arial" charset="0"/>
              </a:defRPr>
            </a:lvl8pPr>
            <a:lvl9pPr marL="3947602" indent="-232212" algn="ctr" eaLnBrk="0" fontAlgn="base" hangingPunct="0">
              <a:spcBef>
                <a:spcPct val="0"/>
              </a:spcBef>
              <a:spcAft>
                <a:spcPct val="0"/>
              </a:spcAft>
              <a:defRPr sz="2800">
                <a:solidFill>
                  <a:schemeClr val="tx1"/>
                </a:solidFill>
                <a:latin typeface="Arial" charset="0"/>
              </a:defRPr>
            </a:lvl9pPr>
          </a:lstStyle>
          <a:p>
            <a:pPr eaLnBrk="1" hangingPunct="1">
              <a:defRPr/>
            </a:pPr>
            <a:r>
              <a:rPr lang="en-US" sz="800" dirty="0">
                <a:latin typeface="Times New Roman" pitchFamily="18" charset="0"/>
              </a:rPr>
              <a:t>Multimedia Lecture Support Package to Accompany Basic Marketing</a:t>
            </a:r>
          </a:p>
          <a:p>
            <a:pPr eaLnBrk="1" hangingPunct="1">
              <a:defRPr/>
            </a:pPr>
            <a:r>
              <a:rPr lang="en-US" sz="800" dirty="0">
                <a:latin typeface="Times New Roman" pitchFamily="18" charset="0"/>
              </a:rPr>
              <a:t>Lecture Script 6-</a:t>
            </a:r>
            <a:fld id="{F34619C6-14FE-4ED1-BDC1-BE3910864ECB}" type="slidenum">
              <a:rPr lang="en-US" sz="800">
                <a:latin typeface="Times New Roman" pitchFamily="18" charset="0"/>
              </a:rPr>
              <a:pPr eaLnBrk="1" hangingPunct="1">
                <a:defRPr/>
              </a:pPr>
              <a:t>14</a:t>
            </a:fld>
            <a:endParaRPr lang="en-US" sz="800" dirty="0">
              <a:latin typeface="Times New Roman" pitchFamily="18" charset="0"/>
            </a:endParaRPr>
          </a:p>
        </p:txBody>
      </p:sp>
    </p:spTree>
    <p:extLst>
      <p:ext uri="{BB962C8B-B14F-4D97-AF65-F5344CB8AC3E}">
        <p14:creationId xmlns:p14="http://schemas.microsoft.com/office/powerpoint/2010/main" val="258194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Greenfield venture - foreign subsidiary that the owning organization has built from scratch</a:t>
            </a:r>
          </a:p>
          <a:p>
            <a:endParaRPr lang="en-US" altLang="en-US" dirty="0"/>
          </a:p>
        </p:txBody>
      </p:sp>
      <p:sp>
        <p:nvSpPr>
          <p:cNvPr id="491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54689" indent="-290265" eaLnBrk="0" hangingPunct="0">
              <a:defRPr sz="2800">
                <a:solidFill>
                  <a:schemeClr val="tx1"/>
                </a:solidFill>
                <a:latin typeface="Arial" charset="0"/>
              </a:defRPr>
            </a:lvl2pPr>
            <a:lvl3pPr marL="1161059" indent="-232212" eaLnBrk="0" hangingPunct="0">
              <a:defRPr sz="2800">
                <a:solidFill>
                  <a:schemeClr val="tx1"/>
                </a:solidFill>
                <a:latin typeface="Arial" charset="0"/>
              </a:defRPr>
            </a:lvl3pPr>
            <a:lvl4pPr marL="1625483" indent="-232212" eaLnBrk="0" hangingPunct="0">
              <a:defRPr sz="2800">
                <a:solidFill>
                  <a:schemeClr val="tx1"/>
                </a:solidFill>
                <a:latin typeface="Arial" charset="0"/>
              </a:defRPr>
            </a:lvl4pPr>
            <a:lvl5pPr marL="2089907" indent="-232212" eaLnBrk="0" hangingPunct="0">
              <a:defRPr sz="2800">
                <a:solidFill>
                  <a:schemeClr val="tx1"/>
                </a:solidFill>
                <a:latin typeface="Arial" charset="0"/>
              </a:defRPr>
            </a:lvl5pPr>
            <a:lvl6pPr marL="2554331" indent="-232212" algn="ctr" eaLnBrk="0" fontAlgn="base" hangingPunct="0">
              <a:spcBef>
                <a:spcPct val="0"/>
              </a:spcBef>
              <a:spcAft>
                <a:spcPct val="0"/>
              </a:spcAft>
              <a:defRPr sz="2800">
                <a:solidFill>
                  <a:schemeClr val="tx1"/>
                </a:solidFill>
                <a:latin typeface="Arial" charset="0"/>
              </a:defRPr>
            </a:lvl6pPr>
            <a:lvl7pPr marL="3018754" indent="-232212" algn="ctr" eaLnBrk="0" fontAlgn="base" hangingPunct="0">
              <a:spcBef>
                <a:spcPct val="0"/>
              </a:spcBef>
              <a:spcAft>
                <a:spcPct val="0"/>
              </a:spcAft>
              <a:defRPr sz="2800">
                <a:solidFill>
                  <a:schemeClr val="tx1"/>
                </a:solidFill>
                <a:latin typeface="Arial" charset="0"/>
              </a:defRPr>
            </a:lvl7pPr>
            <a:lvl8pPr marL="3483178" indent="-232212" algn="ctr" eaLnBrk="0" fontAlgn="base" hangingPunct="0">
              <a:spcBef>
                <a:spcPct val="0"/>
              </a:spcBef>
              <a:spcAft>
                <a:spcPct val="0"/>
              </a:spcAft>
              <a:defRPr sz="2800">
                <a:solidFill>
                  <a:schemeClr val="tx1"/>
                </a:solidFill>
                <a:latin typeface="Arial" charset="0"/>
              </a:defRPr>
            </a:lvl8pPr>
            <a:lvl9pPr marL="3947602" indent="-232212" algn="ctr" eaLnBrk="0" fontAlgn="base" hangingPunct="0">
              <a:spcBef>
                <a:spcPct val="0"/>
              </a:spcBef>
              <a:spcAft>
                <a:spcPct val="0"/>
              </a:spcAft>
              <a:defRPr sz="2800">
                <a:solidFill>
                  <a:schemeClr val="tx1"/>
                </a:solidFill>
                <a:latin typeface="Arial" charset="0"/>
              </a:defRPr>
            </a:lvl9pPr>
          </a:lstStyle>
          <a:p>
            <a:pPr eaLnBrk="1" hangingPunct="1">
              <a:defRPr/>
            </a:pPr>
            <a:r>
              <a:rPr lang="en-US" sz="800" dirty="0">
                <a:latin typeface="Times New Roman" pitchFamily="18" charset="0"/>
              </a:rPr>
              <a:t>Multimedia Lecture Support Package to Accompany Basic Marketing</a:t>
            </a:r>
          </a:p>
          <a:p>
            <a:pPr eaLnBrk="1" hangingPunct="1">
              <a:defRPr/>
            </a:pPr>
            <a:r>
              <a:rPr lang="en-US" sz="800" dirty="0">
                <a:latin typeface="Times New Roman" pitchFamily="18" charset="0"/>
              </a:rPr>
              <a:t>Lecture Script 6-</a:t>
            </a:r>
            <a:fld id="{CB4DDA3A-3004-411B-9B2B-CCA00A4B374C}" type="slidenum">
              <a:rPr lang="en-US" sz="800">
                <a:latin typeface="Times New Roman" pitchFamily="18" charset="0"/>
              </a:rPr>
              <a:pPr eaLnBrk="1" hangingPunct="1">
                <a:defRPr/>
              </a:pPr>
              <a:t>21</a:t>
            </a:fld>
            <a:endParaRPr lang="en-US" sz="800" dirty="0">
              <a:latin typeface="Times New Roman" pitchFamily="18" charset="0"/>
            </a:endParaRPr>
          </a:p>
        </p:txBody>
      </p:sp>
    </p:spTree>
    <p:extLst>
      <p:ext uri="{BB962C8B-B14F-4D97-AF65-F5344CB8AC3E}">
        <p14:creationId xmlns:p14="http://schemas.microsoft.com/office/powerpoint/2010/main" val="3048323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Quotas are designed to prevent dumping – the practice of a foreign company’s exporting products abroad at a lower price than the price in the home market – or even below the costs of production – in order to drive down the price of the domestic product</a:t>
            </a:r>
          </a:p>
        </p:txBody>
      </p:sp>
      <p:sp>
        <p:nvSpPr>
          <p:cNvPr id="512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54689" indent="-290265" eaLnBrk="0" hangingPunct="0">
              <a:defRPr sz="2800">
                <a:solidFill>
                  <a:schemeClr val="tx1"/>
                </a:solidFill>
                <a:latin typeface="Arial" charset="0"/>
              </a:defRPr>
            </a:lvl2pPr>
            <a:lvl3pPr marL="1161059" indent="-232212" eaLnBrk="0" hangingPunct="0">
              <a:defRPr sz="2800">
                <a:solidFill>
                  <a:schemeClr val="tx1"/>
                </a:solidFill>
                <a:latin typeface="Arial" charset="0"/>
              </a:defRPr>
            </a:lvl3pPr>
            <a:lvl4pPr marL="1625483" indent="-232212" eaLnBrk="0" hangingPunct="0">
              <a:defRPr sz="2800">
                <a:solidFill>
                  <a:schemeClr val="tx1"/>
                </a:solidFill>
                <a:latin typeface="Arial" charset="0"/>
              </a:defRPr>
            </a:lvl4pPr>
            <a:lvl5pPr marL="2089907" indent="-232212" eaLnBrk="0" hangingPunct="0">
              <a:defRPr sz="2800">
                <a:solidFill>
                  <a:schemeClr val="tx1"/>
                </a:solidFill>
                <a:latin typeface="Arial" charset="0"/>
              </a:defRPr>
            </a:lvl5pPr>
            <a:lvl6pPr marL="2554331" indent="-232212" algn="ctr" eaLnBrk="0" fontAlgn="base" hangingPunct="0">
              <a:spcBef>
                <a:spcPct val="0"/>
              </a:spcBef>
              <a:spcAft>
                <a:spcPct val="0"/>
              </a:spcAft>
              <a:defRPr sz="2800">
                <a:solidFill>
                  <a:schemeClr val="tx1"/>
                </a:solidFill>
                <a:latin typeface="Arial" charset="0"/>
              </a:defRPr>
            </a:lvl6pPr>
            <a:lvl7pPr marL="3018754" indent="-232212" algn="ctr" eaLnBrk="0" fontAlgn="base" hangingPunct="0">
              <a:spcBef>
                <a:spcPct val="0"/>
              </a:spcBef>
              <a:spcAft>
                <a:spcPct val="0"/>
              </a:spcAft>
              <a:defRPr sz="2800">
                <a:solidFill>
                  <a:schemeClr val="tx1"/>
                </a:solidFill>
                <a:latin typeface="Arial" charset="0"/>
              </a:defRPr>
            </a:lvl7pPr>
            <a:lvl8pPr marL="3483178" indent="-232212" algn="ctr" eaLnBrk="0" fontAlgn="base" hangingPunct="0">
              <a:spcBef>
                <a:spcPct val="0"/>
              </a:spcBef>
              <a:spcAft>
                <a:spcPct val="0"/>
              </a:spcAft>
              <a:defRPr sz="2800">
                <a:solidFill>
                  <a:schemeClr val="tx1"/>
                </a:solidFill>
                <a:latin typeface="Arial" charset="0"/>
              </a:defRPr>
            </a:lvl8pPr>
            <a:lvl9pPr marL="3947602" indent="-232212" algn="ctr" eaLnBrk="0" fontAlgn="base" hangingPunct="0">
              <a:spcBef>
                <a:spcPct val="0"/>
              </a:spcBef>
              <a:spcAft>
                <a:spcPct val="0"/>
              </a:spcAft>
              <a:defRPr sz="2800">
                <a:solidFill>
                  <a:schemeClr val="tx1"/>
                </a:solidFill>
                <a:latin typeface="Arial" charset="0"/>
              </a:defRPr>
            </a:lvl9pPr>
          </a:lstStyle>
          <a:p>
            <a:pPr eaLnBrk="1" hangingPunct="1">
              <a:defRPr/>
            </a:pPr>
            <a:r>
              <a:rPr lang="en-US" sz="800" dirty="0">
                <a:latin typeface="Times New Roman" pitchFamily="18" charset="0"/>
              </a:rPr>
              <a:t>Multimedia Lecture Support Package to Accompany Basic Marketing</a:t>
            </a:r>
          </a:p>
          <a:p>
            <a:pPr eaLnBrk="1" hangingPunct="1">
              <a:defRPr/>
            </a:pPr>
            <a:r>
              <a:rPr lang="en-US" sz="800" dirty="0">
                <a:latin typeface="Times New Roman" pitchFamily="18" charset="0"/>
              </a:rPr>
              <a:t>Lecture Script 6-</a:t>
            </a:r>
            <a:fld id="{3752E160-B86B-4466-8AC6-EA53CA3113EA}" type="slidenum">
              <a:rPr lang="en-US" sz="800">
                <a:latin typeface="Times New Roman" pitchFamily="18" charset="0"/>
              </a:rPr>
              <a:pPr eaLnBrk="1" hangingPunct="1">
                <a:defRPr/>
              </a:pPr>
              <a:t>22</a:t>
            </a:fld>
            <a:endParaRPr lang="en-US" sz="800" dirty="0">
              <a:latin typeface="Times New Roman" pitchFamily="18" charset="0"/>
            </a:endParaRPr>
          </a:p>
        </p:txBody>
      </p:sp>
    </p:spTree>
    <p:extLst>
      <p:ext uri="{BB962C8B-B14F-4D97-AF65-F5344CB8AC3E}">
        <p14:creationId xmlns:p14="http://schemas.microsoft.com/office/powerpoint/2010/main" val="2236110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correct answer is “A”   </a:t>
            </a:r>
          </a:p>
          <a:p>
            <a:endParaRPr lang="en-US" altLang="en-US" dirty="0"/>
          </a:p>
          <a:p>
            <a:r>
              <a:rPr lang="en-US" altLang="en-US" dirty="0"/>
              <a:t>Page:    LO: 5   Difficulty: Moderate   </a:t>
            </a:r>
          </a:p>
          <a:p>
            <a:r>
              <a:rPr lang="en-US" altLang="en-US" dirty="0"/>
              <a:t>Rationale: This applies the definition of embargoes.</a:t>
            </a:r>
          </a:p>
          <a:p>
            <a:endParaRPr lang="en-US" altLang="en-US" dirty="0"/>
          </a:p>
          <a:p>
            <a:r>
              <a:rPr lang="en-US" altLang="en-US" dirty="0"/>
              <a:t>AACSB: 5, 6		BT: Comprehension</a:t>
            </a:r>
          </a:p>
          <a:p>
            <a:endParaRPr lang="en-US" altLang="en-US" dirty="0"/>
          </a:p>
        </p:txBody>
      </p:sp>
      <p:sp>
        <p:nvSpPr>
          <p:cNvPr id="5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54689" indent="-290265" eaLnBrk="0" hangingPunct="0">
              <a:defRPr sz="2800">
                <a:solidFill>
                  <a:schemeClr val="tx1"/>
                </a:solidFill>
                <a:latin typeface="Arial" charset="0"/>
              </a:defRPr>
            </a:lvl2pPr>
            <a:lvl3pPr marL="1161059" indent="-232212" eaLnBrk="0" hangingPunct="0">
              <a:defRPr sz="2800">
                <a:solidFill>
                  <a:schemeClr val="tx1"/>
                </a:solidFill>
                <a:latin typeface="Arial" charset="0"/>
              </a:defRPr>
            </a:lvl3pPr>
            <a:lvl4pPr marL="1625483" indent="-232212" eaLnBrk="0" hangingPunct="0">
              <a:defRPr sz="2800">
                <a:solidFill>
                  <a:schemeClr val="tx1"/>
                </a:solidFill>
                <a:latin typeface="Arial" charset="0"/>
              </a:defRPr>
            </a:lvl4pPr>
            <a:lvl5pPr marL="2089907" indent="-232212" eaLnBrk="0" hangingPunct="0">
              <a:defRPr sz="2800">
                <a:solidFill>
                  <a:schemeClr val="tx1"/>
                </a:solidFill>
                <a:latin typeface="Arial" charset="0"/>
              </a:defRPr>
            </a:lvl5pPr>
            <a:lvl6pPr marL="2554331" indent="-232212" algn="ctr" eaLnBrk="0" fontAlgn="base" hangingPunct="0">
              <a:spcBef>
                <a:spcPct val="0"/>
              </a:spcBef>
              <a:spcAft>
                <a:spcPct val="0"/>
              </a:spcAft>
              <a:defRPr sz="2800">
                <a:solidFill>
                  <a:schemeClr val="tx1"/>
                </a:solidFill>
                <a:latin typeface="Arial" charset="0"/>
              </a:defRPr>
            </a:lvl6pPr>
            <a:lvl7pPr marL="3018754" indent="-232212" algn="ctr" eaLnBrk="0" fontAlgn="base" hangingPunct="0">
              <a:spcBef>
                <a:spcPct val="0"/>
              </a:spcBef>
              <a:spcAft>
                <a:spcPct val="0"/>
              </a:spcAft>
              <a:defRPr sz="2800">
                <a:solidFill>
                  <a:schemeClr val="tx1"/>
                </a:solidFill>
                <a:latin typeface="Arial" charset="0"/>
              </a:defRPr>
            </a:lvl7pPr>
            <a:lvl8pPr marL="3483178" indent="-232212" algn="ctr" eaLnBrk="0" fontAlgn="base" hangingPunct="0">
              <a:spcBef>
                <a:spcPct val="0"/>
              </a:spcBef>
              <a:spcAft>
                <a:spcPct val="0"/>
              </a:spcAft>
              <a:defRPr sz="2800">
                <a:solidFill>
                  <a:schemeClr val="tx1"/>
                </a:solidFill>
                <a:latin typeface="Arial" charset="0"/>
              </a:defRPr>
            </a:lvl8pPr>
            <a:lvl9pPr marL="3947602" indent="-232212" algn="ctr" eaLnBrk="0" fontAlgn="base" hangingPunct="0">
              <a:spcBef>
                <a:spcPct val="0"/>
              </a:spcBef>
              <a:spcAft>
                <a:spcPct val="0"/>
              </a:spcAft>
              <a:defRPr sz="2800">
                <a:solidFill>
                  <a:schemeClr val="tx1"/>
                </a:solidFill>
                <a:latin typeface="Arial" charset="0"/>
              </a:defRPr>
            </a:lvl9pPr>
          </a:lstStyle>
          <a:p>
            <a:pPr eaLnBrk="1" hangingPunct="1">
              <a:defRPr/>
            </a:pPr>
            <a:r>
              <a:rPr lang="en-US" sz="800" dirty="0">
                <a:latin typeface="Times New Roman" pitchFamily="18" charset="0"/>
              </a:rPr>
              <a:t>Multimedia Lecture Support Package to Accompany Basic Marketing</a:t>
            </a:r>
          </a:p>
          <a:p>
            <a:pPr eaLnBrk="1" hangingPunct="1">
              <a:defRPr/>
            </a:pPr>
            <a:r>
              <a:rPr lang="en-US" sz="800" dirty="0">
                <a:latin typeface="Times New Roman" pitchFamily="18" charset="0"/>
              </a:rPr>
              <a:t>Lecture Script 6-</a:t>
            </a:r>
            <a:fld id="{2F93754A-E9B9-4ACC-A367-7478C77350D6}" type="slidenum">
              <a:rPr lang="en-US" sz="800">
                <a:latin typeface="Times New Roman" pitchFamily="18" charset="0"/>
              </a:rPr>
              <a:pPr eaLnBrk="1" hangingPunct="1">
                <a:defRPr/>
              </a:pPr>
              <a:t>24</a:t>
            </a:fld>
            <a:endParaRPr lang="en-US" sz="800" dirty="0">
              <a:latin typeface="Times New Roman" pitchFamily="18" charset="0"/>
            </a:endParaRPr>
          </a:p>
        </p:txBody>
      </p:sp>
    </p:spTree>
    <p:extLst>
      <p:ext uri="{BB962C8B-B14F-4D97-AF65-F5344CB8AC3E}">
        <p14:creationId xmlns:p14="http://schemas.microsoft.com/office/powerpoint/2010/main" val="312862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The U.S. does not allow the import of Cuban sugar and cigars. This is an example of a(n):
https://www.polleverywhere.com/multiple_choice_polls/WZHS63aJ64DcjBxVrL6w1?display_state=instructions&amp;activity_state=opened&amp;state=opened&amp;flow=Instructor&amp;onscreen=persist</a:t>
            </a:r>
          </a:p>
        </p:txBody>
      </p:sp>
      <p:sp>
        <p:nvSpPr>
          <p:cNvPr id="4" name="Slide Number Placeholder 3"/>
          <p:cNvSpPr>
            <a:spLocks noGrp="1"/>
          </p:cNvSpPr>
          <p:nvPr>
            <p:ph type="sldNum" sz="quarter" idx="5"/>
          </p:nvPr>
        </p:nvSpPr>
        <p:spPr/>
        <p:txBody>
          <a:bodyPr/>
          <a:lstStyle/>
          <a:p>
            <a:fld id="{3611EAFC-2808-4ADF-AF87-F7B5ACA203B3}" type="slidenum">
              <a:rPr lang="en-US" smtClean="0"/>
              <a:pPr/>
              <a:t>25</a:t>
            </a:fld>
            <a:endParaRPr lang="en-US" dirty="0"/>
          </a:p>
        </p:txBody>
      </p:sp>
      <p:sp>
        <p:nvSpPr>
          <p:cNvPr id="5" name="TextBox 4">
            <a:extLst>
              <a:ext uri="{FF2B5EF4-FFF2-40B4-BE49-F238E27FC236}">
                <a16:creationId xmlns:a16="http://schemas.microsoft.com/office/drawing/2014/main" id="{44527425-EDEA-49F7-893C-82DB7FF415BA}"/>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62088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4724400" y="381000"/>
            <a:ext cx="3886200" cy="321945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105400" y="3962400"/>
            <a:ext cx="3352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0" y="6469941"/>
            <a:ext cx="6934200" cy="365125"/>
          </a:xfrm>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6" name="Slide Number Placeholder 5"/>
          <p:cNvSpPr>
            <a:spLocks noGrp="1"/>
          </p:cNvSpPr>
          <p:nvPr>
            <p:ph type="sldNum" sz="quarter" idx="12"/>
          </p:nvPr>
        </p:nvSpPr>
        <p:spPr/>
        <p:txBody>
          <a:bodyPr/>
          <a:lstStyle/>
          <a:p>
            <a:fld id="{FF72BD3F-3F8B-411E-910D-23214DC1E295}"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09600"/>
            <a:ext cx="3749244" cy="4785360"/>
          </a:xfrm>
          <a:prstGeom prst="rect">
            <a:avLst/>
          </a:prstGeom>
        </p:spPr>
      </p:pic>
    </p:spTree>
    <p:extLst>
      <p:ext uri="{BB962C8B-B14F-4D97-AF65-F5344CB8AC3E}">
        <p14:creationId xmlns:p14="http://schemas.microsoft.com/office/powerpoint/2010/main" val="3231722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6" name="Slide Number Placeholder 5"/>
          <p:cNvSpPr>
            <a:spLocks noGrp="1"/>
          </p:cNvSpPr>
          <p:nvPr>
            <p:ph type="sldNum" sz="quarter" idx="12"/>
          </p:nvPr>
        </p:nvSpPr>
        <p:spPr/>
        <p:txBody>
          <a:bodyPr/>
          <a:lstStyle/>
          <a:p>
            <a:fld id="{FF72BD3F-3F8B-411E-910D-23214DC1E295}" type="slidenum">
              <a:rPr lang="en-US" smtClean="0"/>
              <a:pPr/>
              <a:t>‹#›</a:t>
            </a:fld>
            <a:endParaRPr lang="en-US" dirty="0"/>
          </a:p>
        </p:txBody>
      </p:sp>
    </p:spTree>
    <p:extLst>
      <p:ext uri="{BB962C8B-B14F-4D97-AF65-F5344CB8AC3E}">
        <p14:creationId xmlns:p14="http://schemas.microsoft.com/office/powerpoint/2010/main" val="189188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6" name="Slide Number Placeholder 5"/>
          <p:cNvSpPr>
            <a:spLocks noGrp="1"/>
          </p:cNvSpPr>
          <p:nvPr>
            <p:ph type="sldNum" sz="quarter" idx="12"/>
          </p:nvPr>
        </p:nvSpPr>
        <p:spPr/>
        <p:txBody>
          <a:bodyPr/>
          <a:lstStyle/>
          <a:p>
            <a:fld id="{FF72BD3F-3F8B-411E-910D-23214DC1E295}" type="slidenum">
              <a:rPr lang="en-US" smtClean="0"/>
              <a:pPr/>
              <a:t>‹#›</a:t>
            </a:fld>
            <a:endParaRPr lang="en-US" dirty="0"/>
          </a:p>
        </p:txBody>
      </p:sp>
    </p:spTree>
    <p:extLst>
      <p:ext uri="{BB962C8B-B14F-4D97-AF65-F5344CB8AC3E}">
        <p14:creationId xmlns:p14="http://schemas.microsoft.com/office/powerpoint/2010/main" val="196890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chemeClr val="tx2">
                  <a:lumMod val="60000"/>
                  <a:lumOff val="40000"/>
                </a:schemeClr>
              </a:buClr>
              <a:buSzPct val="125000"/>
              <a:buFont typeface="Wingdings" panose="05000000000000000000" pitchFamily="2" charset="2"/>
              <a:buChar char=""/>
              <a:defRPr/>
            </a:lvl1pPr>
            <a:lvl2pPr marL="862013" indent="-404813">
              <a:buFontTx/>
              <a:buBlip>
                <a:blip r:embed="rId2"/>
              </a:buBlip>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lgn="l">
              <a:defRPr sz="900"/>
            </a:lvl1p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6" name="Slide Number Placeholder 5"/>
          <p:cNvSpPr>
            <a:spLocks noGrp="1"/>
          </p:cNvSpPr>
          <p:nvPr>
            <p:ph type="sldNum" sz="quarter" idx="12"/>
          </p:nvPr>
        </p:nvSpPr>
        <p:spPr/>
        <p:txBody>
          <a:bodyPr/>
          <a:lstStyle/>
          <a:p>
            <a:fld id="{FF72BD3F-3F8B-411E-910D-23214DC1E295}" type="slidenum">
              <a:rPr lang="en-US" smtClean="0"/>
              <a:pPr/>
              <a:t>‹#›</a:t>
            </a:fld>
            <a:endParaRPr lang="en-US" dirty="0"/>
          </a:p>
        </p:txBody>
      </p:sp>
    </p:spTree>
    <p:extLst>
      <p:ext uri="{BB962C8B-B14F-4D97-AF65-F5344CB8AC3E}">
        <p14:creationId xmlns:p14="http://schemas.microsoft.com/office/powerpoint/2010/main" val="190162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6" name="Slide Number Placeholder 5"/>
          <p:cNvSpPr>
            <a:spLocks noGrp="1"/>
          </p:cNvSpPr>
          <p:nvPr>
            <p:ph type="sldNum" sz="quarter" idx="12"/>
          </p:nvPr>
        </p:nvSpPr>
        <p:spPr/>
        <p:txBody>
          <a:bodyPr/>
          <a:lstStyle/>
          <a:p>
            <a:fld id="{FF72BD3F-3F8B-411E-910D-23214DC1E295}" type="slidenum">
              <a:rPr lang="en-US" smtClean="0"/>
              <a:pPr/>
              <a:t>‹#›</a:t>
            </a:fld>
            <a:endParaRPr lang="en-US" dirty="0"/>
          </a:p>
        </p:txBody>
      </p:sp>
    </p:spTree>
    <p:extLst>
      <p:ext uri="{BB962C8B-B14F-4D97-AF65-F5344CB8AC3E}">
        <p14:creationId xmlns:p14="http://schemas.microsoft.com/office/powerpoint/2010/main" val="339605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38600" cy="4724400"/>
          </a:xfrm>
        </p:spPr>
        <p:txBody>
          <a:bodyPr/>
          <a:lstStyle>
            <a:lvl1pPr marL="404813" indent="-404813">
              <a:buFontTx/>
              <a:buBlip>
                <a:blip r:embed="rId2"/>
              </a:buBlip>
              <a:defRPr sz="3000"/>
            </a:lvl1pPr>
            <a:lvl2pPr marL="798513" indent="-341313">
              <a:buFontTx/>
              <a:buBlip>
                <a:blip r:embed="rId3"/>
              </a:buBlip>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6400"/>
            <a:ext cx="4038600" cy="4724400"/>
          </a:xfrm>
        </p:spPr>
        <p:txBody>
          <a:bodyPr/>
          <a:lstStyle>
            <a:lvl1pPr marL="404813" indent="-404813">
              <a:buFontTx/>
              <a:buBlip>
                <a:blip r:embed="rId2"/>
              </a:buBlip>
              <a:defRPr sz="3000"/>
            </a:lvl1pPr>
            <a:lvl2pPr marL="798513" indent="-341313">
              <a:buFontTx/>
              <a:buBlip>
                <a:blip r:embed="rId3"/>
              </a:buBlip>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7" name="Slide Number Placeholder 6"/>
          <p:cNvSpPr>
            <a:spLocks noGrp="1"/>
          </p:cNvSpPr>
          <p:nvPr>
            <p:ph type="sldNum" sz="quarter" idx="12"/>
          </p:nvPr>
        </p:nvSpPr>
        <p:spPr/>
        <p:txBody>
          <a:bodyPr/>
          <a:lstStyle/>
          <a:p>
            <a:fld id="{FF72BD3F-3F8B-411E-910D-23214DC1E295}" type="slidenum">
              <a:rPr lang="en-US" smtClean="0"/>
              <a:pPr/>
              <a:t>‹#›</a:t>
            </a:fld>
            <a:endParaRPr lang="en-US" dirty="0"/>
          </a:p>
        </p:txBody>
      </p:sp>
    </p:spTree>
    <p:extLst>
      <p:ext uri="{BB962C8B-B14F-4D97-AF65-F5344CB8AC3E}">
        <p14:creationId xmlns:p14="http://schemas.microsoft.com/office/powerpoint/2010/main" val="161082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9" name="Slide Number Placeholder 8"/>
          <p:cNvSpPr>
            <a:spLocks noGrp="1"/>
          </p:cNvSpPr>
          <p:nvPr>
            <p:ph type="sldNum" sz="quarter" idx="12"/>
          </p:nvPr>
        </p:nvSpPr>
        <p:spPr/>
        <p:txBody>
          <a:bodyPr/>
          <a:lstStyle/>
          <a:p>
            <a:fld id="{FF72BD3F-3F8B-411E-910D-23214DC1E295}" type="slidenum">
              <a:rPr lang="en-US" smtClean="0"/>
              <a:pPr/>
              <a:t>‹#›</a:t>
            </a:fld>
            <a:endParaRPr lang="en-US" dirty="0"/>
          </a:p>
        </p:txBody>
      </p:sp>
    </p:spTree>
    <p:extLst>
      <p:ext uri="{BB962C8B-B14F-4D97-AF65-F5344CB8AC3E}">
        <p14:creationId xmlns:p14="http://schemas.microsoft.com/office/powerpoint/2010/main" val="1844247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5" name="Slide Number Placeholder 4"/>
          <p:cNvSpPr>
            <a:spLocks noGrp="1"/>
          </p:cNvSpPr>
          <p:nvPr>
            <p:ph type="sldNum" sz="quarter" idx="12"/>
          </p:nvPr>
        </p:nvSpPr>
        <p:spPr/>
        <p:txBody>
          <a:bodyPr/>
          <a:lstStyle/>
          <a:p>
            <a:fld id="{FF72BD3F-3F8B-411E-910D-23214DC1E295}" type="slidenum">
              <a:rPr lang="en-US" smtClean="0"/>
              <a:pPr/>
              <a:t>‹#›</a:t>
            </a:fld>
            <a:endParaRPr lang="en-US" dirty="0"/>
          </a:p>
        </p:txBody>
      </p:sp>
    </p:spTree>
    <p:extLst>
      <p:ext uri="{BB962C8B-B14F-4D97-AF65-F5344CB8AC3E}">
        <p14:creationId xmlns:p14="http://schemas.microsoft.com/office/powerpoint/2010/main" val="265724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4" name="Slide Number Placeholder 3"/>
          <p:cNvSpPr>
            <a:spLocks noGrp="1"/>
          </p:cNvSpPr>
          <p:nvPr>
            <p:ph type="sldNum" sz="quarter" idx="12"/>
          </p:nvPr>
        </p:nvSpPr>
        <p:spPr/>
        <p:txBody>
          <a:bodyPr/>
          <a:lstStyle/>
          <a:p>
            <a:fld id="{FF72BD3F-3F8B-411E-910D-23214DC1E295}" type="slidenum">
              <a:rPr lang="en-US" smtClean="0"/>
              <a:pPr/>
              <a:t>‹#›</a:t>
            </a:fld>
            <a:endParaRPr lang="en-US" dirty="0"/>
          </a:p>
        </p:txBody>
      </p:sp>
    </p:spTree>
    <p:extLst>
      <p:ext uri="{BB962C8B-B14F-4D97-AF65-F5344CB8AC3E}">
        <p14:creationId xmlns:p14="http://schemas.microsoft.com/office/powerpoint/2010/main" val="302285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7" name="Slide Number Placeholder 6"/>
          <p:cNvSpPr>
            <a:spLocks noGrp="1"/>
          </p:cNvSpPr>
          <p:nvPr>
            <p:ph type="sldNum" sz="quarter" idx="12"/>
          </p:nvPr>
        </p:nvSpPr>
        <p:spPr/>
        <p:txBody>
          <a:bodyPr/>
          <a:lstStyle/>
          <a:p>
            <a:fld id="{FF72BD3F-3F8B-411E-910D-23214DC1E295}" type="slidenum">
              <a:rPr lang="en-US" smtClean="0"/>
              <a:pPr/>
              <a:t>‹#›</a:t>
            </a:fld>
            <a:endParaRPr lang="en-US" dirty="0"/>
          </a:p>
        </p:txBody>
      </p:sp>
    </p:spTree>
    <p:extLst>
      <p:ext uri="{BB962C8B-B14F-4D97-AF65-F5344CB8AC3E}">
        <p14:creationId xmlns:p14="http://schemas.microsoft.com/office/powerpoint/2010/main" val="382384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7" name="Slide Number Placeholder 6"/>
          <p:cNvSpPr>
            <a:spLocks noGrp="1"/>
          </p:cNvSpPr>
          <p:nvPr>
            <p:ph type="sldNum" sz="quarter" idx="12"/>
          </p:nvPr>
        </p:nvSpPr>
        <p:spPr/>
        <p:txBody>
          <a:bodyPr/>
          <a:lstStyle/>
          <a:p>
            <a:fld id="{FF72BD3F-3F8B-411E-910D-23214DC1E295}" type="slidenum">
              <a:rPr lang="en-US" smtClean="0"/>
              <a:pPr/>
              <a:t>‹#›</a:t>
            </a:fld>
            <a:endParaRPr lang="en-US" dirty="0"/>
          </a:p>
        </p:txBody>
      </p:sp>
    </p:spTree>
    <p:extLst>
      <p:ext uri="{BB962C8B-B14F-4D97-AF65-F5344CB8AC3E}">
        <p14:creationId xmlns:p14="http://schemas.microsoft.com/office/powerpoint/2010/main" val="804049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879" y="0"/>
            <a:ext cx="9138242" cy="1524000"/>
          </a:xfrm>
          <a:prstGeom prst="rect">
            <a:avLst/>
          </a:prstGeom>
        </p:spPr>
      </p:pic>
      <p:sp>
        <p:nvSpPr>
          <p:cNvPr id="2" name="Title Placeholder 1"/>
          <p:cNvSpPr>
            <a:spLocks noGrp="1"/>
          </p:cNvSpPr>
          <p:nvPr>
            <p:ph type="title"/>
          </p:nvPr>
        </p:nvSpPr>
        <p:spPr>
          <a:xfrm>
            <a:off x="457200" y="1905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6400"/>
            <a:ext cx="8229600" cy="4724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87696"/>
            <a:ext cx="6858000" cy="365125"/>
          </a:xfrm>
          <a:prstGeom prst="rect">
            <a:avLst/>
          </a:prstGeom>
        </p:spPr>
        <p:txBody>
          <a:bodyPr vert="horz" lIns="91440" tIns="45720" rIns="91440" bIns="45720" rtlCol="0" anchor="ctr"/>
          <a:lstStyle>
            <a:lvl1pPr algn="l">
              <a:defRPr sz="900">
                <a:solidFill>
                  <a:schemeClr val="tx1"/>
                </a:solidFill>
              </a:defRPr>
            </a:lvl1p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FF72BD3F-3F8B-411E-910D-23214DC1E295}" type="slidenum">
              <a:rPr lang="en-US" smtClean="0"/>
              <a:pPr/>
              <a:t>‹#›</a:t>
            </a:fld>
            <a:endParaRPr lang="en-US" dirty="0"/>
          </a:p>
        </p:txBody>
      </p:sp>
      <p:cxnSp>
        <p:nvCxnSpPr>
          <p:cNvPr id="9" name="Straight Connector 8"/>
          <p:cNvCxnSpPr/>
          <p:nvPr userDrawn="1"/>
        </p:nvCxnSpPr>
        <p:spPr>
          <a:xfrm>
            <a:off x="0" y="1524000"/>
            <a:ext cx="9144000" cy="0"/>
          </a:xfrm>
          <a:prstGeom prst="line">
            <a:avLst/>
          </a:prstGeom>
          <a:ln w="38100">
            <a:solidFill>
              <a:schemeClr val="tx2">
                <a:lumMod val="40000"/>
                <a:lumOff val="60000"/>
              </a:schemeClr>
            </a:solidFill>
          </a:ln>
          <a:effectLst>
            <a:outerShdw blurRad="50800" dist="38100" dir="5400000" algn="t" rotWithShape="0">
              <a:schemeClr val="tx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81000" y="6477000"/>
            <a:ext cx="8382000" cy="0"/>
          </a:xfrm>
          <a:prstGeom prst="line">
            <a:avLst/>
          </a:prstGeom>
          <a:ln w="12700" cmpd="dbl">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003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www.jelene.com/main.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5257800" y="457201"/>
            <a:ext cx="3657600" cy="3143250"/>
          </a:xfrm>
        </p:spPr>
        <p:txBody>
          <a:bodyPr/>
          <a:lstStyle/>
          <a:p>
            <a:r>
              <a:rPr lang="en-US" dirty="0"/>
              <a:t>Global Management</a:t>
            </a:r>
            <a:br>
              <a:rPr lang="en-US" dirty="0"/>
            </a:br>
            <a:r>
              <a:rPr lang="en-US" sz="3600" dirty="0"/>
              <a:t>Managing across Borders</a:t>
            </a:r>
          </a:p>
        </p:txBody>
      </p:sp>
      <p:sp>
        <p:nvSpPr>
          <p:cNvPr id="3" name="Subtitle 2"/>
          <p:cNvSpPr>
            <a:spLocks noGrp="1"/>
          </p:cNvSpPr>
          <p:nvPr>
            <p:ph type="subTitle" idx="1"/>
          </p:nvPr>
        </p:nvSpPr>
        <p:spPr>
          <a:xfrm>
            <a:off x="5486400" y="3886200"/>
            <a:ext cx="3276600" cy="1752600"/>
          </a:xfrm>
        </p:spPr>
        <p:txBody>
          <a:bodyPr/>
          <a:lstStyle/>
          <a:p>
            <a:r>
              <a:rPr lang="en-US" dirty="0"/>
              <a:t>Chapter 4</a:t>
            </a:r>
          </a:p>
        </p:txBody>
      </p:sp>
    </p:spTree>
    <p:extLst>
      <p:ext uri="{BB962C8B-B14F-4D97-AF65-F5344CB8AC3E}">
        <p14:creationId xmlns:p14="http://schemas.microsoft.com/office/powerpoint/2010/main" val="3574483247"/>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0B9791-AD3C-4778-9289-442675B71BD6}"/>
              </a:ext>
            </a:extLst>
          </p:cNvPr>
          <p:cNvSpPr>
            <a:spLocks noGrp="1"/>
          </p:cNvSpPr>
          <p:nvPr>
            <p:ph type="ftr" sz="quarter" idx="11"/>
          </p:nvPr>
        </p:nvSpPr>
        <p:spPr/>
        <p:txBody>
          <a:bodyPr/>
          <a:lstStyle/>
          <a:p>
            <a:r>
              <a:rPr lang="en-US"/>
              <a:t>© 2016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p>
        </p:txBody>
      </p:sp>
      <p:sp>
        <p:nvSpPr>
          <p:cNvPr id="3" name="Slide Number Placeholder 2">
            <a:extLst>
              <a:ext uri="{FF2B5EF4-FFF2-40B4-BE49-F238E27FC236}">
                <a16:creationId xmlns:a16="http://schemas.microsoft.com/office/drawing/2014/main" id="{92EC35A9-CAF1-4FEE-9A1E-124E30879C05}"/>
              </a:ext>
            </a:extLst>
          </p:cNvPr>
          <p:cNvSpPr>
            <a:spLocks noGrp="1"/>
          </p:cNvSpPr>
          <p:nvPr>
            <p:ph type="sldNum" sz="quarter" idx="12"/>
          </p:nvPr>
        </p:nvSpPr>
        <p:spPr/>
        <p:txBody>
          <a:bodyPr/>
          <a:lstStyle/>
          <a:p>
            <a:fld id="{FF72BD3F-3F8B-411E-910D-23214DC1E295}" type="slidenum">
              <a:rPr lang="en-US" smtClean="0"/>
              <a:pPr/>
              <a:t>10</a:t>
            </a:fld>
            <a:endParaRPr lang="en-US" dirty="0"/>
          </a:p>
        </p:txBody>
      </p:sp>
      <p:pic>
        <p:nvPicPr>
          <p:cNvPr id="5" name="Picture 4">
            <a:extLst>
              <a:ext uri="{FF2B5EF4-FFF2-40B4-BE49-F238E27FC236}">
                <a16:creationId xmlns:a16="http://schemas.microsoft.com/office/drawing/2014/main" id="{CE7A749B-E477-42A3-A229-A955AE9F54C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1325682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defRPr/>
            </a:pPr>
            <a:r>
              <a:rPr lang="en-US" dirty="0"/>
              <a:t>Question</a:t>
            </a:r>
          </a:p>
        </p:txBody>
      </p:sp>
      <p:sp>
        <p:nvSpPr>
          <p:cNvPr id="14339" name="Content Placeholder 2"/>
          <p:cNvSpPr>
            <a:spLocks noGrp="1"/>
          </p:cNvSpPr>
          <p:nvPr>
            <p:ph idx="1"/>
          </p:nvPr>
        </p:nvSpPr>
        <p:spPr/>
        <p:txBody>
          <a:bodyPr/>
          <a:lstStyle/>
          <a:p>
            <a:pPr>
              <a:buFont typeface="Times" pitchFamily="18" charset="0"/>
              <a:buNone/>
              <a:defRPr/>
            </a:pPr>
            <a:r>
              <a:rPr lang="en-US" dirty="0"/>
              <a:t>Jelene sells her art through her own web site and her etsy store. She receives questions from many different countries. Jelene is engaged in _________.</a:t>
            </a:r>
          </a:p>
          <a:p>
            <a:pPr marL="514350" indent="-514350">
              <a:buClr>
                <a:srgbClr val="0000FF"/>
              </a:buClr>
              <a:buFont typeface="+mj-lt"/>
              <a:buAutoNum type="alphaUcPeriod"/>
              <a:defRPr/>
            </a:pPr>
            <a:r>
              <a:rPr lang="en-US" dirty="0"/>
              <a:t>E-commerce</a:t>
            </a:r>
          </a:p>
          <a:p>
            <a:pPr marL="514350" indent="-514350">
              <a:buClr>
                <a:srgbClr val="0000FF"/>
              </a:buClr>
              <a:buFont typeface="+mj-lt"/>
              <a:buAutoNum type="alphaUcPeriod"/>
              <a:defRPr/>
            </a:pPr>
            <a:r>
              <a:rPr lang="en-US" dirty="0"/>
              <a:t>Global trading</a:t>
            </a:r>
          </a:p>
          <a:p>
            <a:pPr marL="514350" indent="-514350">
              <a:buClr>
                <a:srgbClr val="0000FF"/>
              </a:buClr>
              <a:buFont typeface="+mj-lt"/>
              <a:buAutoNum type="alphaUcPeriod"/>
              <a:defRPr/>
            </a:pPr>
            <a:r>
              <a:rPr lang="en-US" dirty="0"/>
              <a:t>Counter-trading</a:t>
            </a:r>
          </a:p>
          <a:p>
            <a:pPr marL="514350" indent="-514350">
              <a:buClr>
                <a:srgbClr val="0000FF"/>
              </a:buClr>
              <a:buFont typeface="+mj-lt"/>
              <a:buAutoNum type="alphaUcPeriod"/>
              <a:defRPr/>
            </a:pPr>
            <a:r>
              <a:rPr lang="en-US" dirty="0"/>
              <a:t>Embargo </a:t>
            </a:r>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9B7A6056-67BC-4D42-AC6B-078515023C51}" type="slidenum">
              <a:rPr lang="en-US"/>
              <a:pPr>
                <a:defRPr/>
              </a:pPr>
              <a:t>11</a:t>
            </a:fld>
            <a:endParaRPr lang="en-US" dirty="0"/>
          </a:p>
        </p:txBody>
      </p:sp>
      <p:pic>
        <p:nvPicPr>
          <p:cNvPr id="17412" name="Picture 5" descr="Pictur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3724275"/>
            <a:ext cx="2954338"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257367"/>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a:defRPr/>
            </a:pPr>
            <a:r>
              <a:rPr lang="en-US" dirty="0"/>
              <a:t>Why Learn About International Management?</a:t>
            </a:r>
          </a:p>
        </p:txBody>
      </p:sp>
      <p:sp>
        <p:nvSpPr>
          <p:cNvPr id="16387" name="Content Placeholder 2"/>
          <p:cNvSpPr>
            <a:spLocks noGrp="1"/>
          </p:cNvSpPr>
          <p:nvPr>
            <p:ph idx="1"/>
          </p:nvPr>
        </p:nvSpPr>
        <p:spPr/>
        <p:txBody>
          <a:bodyPr/>
          <a:lstStyle/>
          <a:p>
            <a:pPr marL="457200" indent="-457200">
              <a:defRPr/>
            </a:pPr>
            <a:r>
              <a:rPr lang="en-US" dirty="0"/>
              <a:t>You may deal with </a:t>
            </a:r>
            <a:r>
              <a:rPr lang="en-US" dirty="0">
                <a:solidFill>
                  <a:schemeClr val="accent6">
                    <a:lumMod val="75000"/>
                  </a:schemeClr>
                </a:solidFill>
              </a:rPr>
              <a:t>foreign</a:t>
            </a:r>
            <a:r>
              <a:rPr lang="en-US" dirty="0"/>
              <a:t> customers or partners</a:t>
            </a:r>
          </a:p>
          <a:p>
            <a:pPr marL="457200" indent="-457200">
              <a:defRPr/>
            </a:pPr>
            <a:r>
              <a:rPr lang="en-US" dirty="0"/>
              <a:t>You may deal with foreign employees or </a:t>
            </a:r>
            <a:r>
              <a:rPr lang="en-US" dirty="0">
                <a:solidFill>
                  <a:schemeClr val="accent6">
                    <a:lumMod val="75000"/>
                  </a:schemeClr>
                </a:solidFill>
              </a:rPr>
              <a:t>suppliers</a:t>
            </a:r>
          </a:p>
          <a:p>
            <a:pPr marL="457200" indent="-457200">
              <a:defRPr/>
            </a:pPr>
            <a:r>
              <a:rPr lang="en-US" dirty="0"/>
              <a:t>You may work for a foreign firm in the United States</a:t>
            </a:r>
          </a:p>
          <a:p>
            <a:pPr marL="457200" indent="-457200">
              <a:defRPr/>
            </a:pPr>
            <a:r>
              <a:rPr lang="en-US" dirty="0"/>
              <a:t>You may work for an American firm </a:t>
            </a:r>
            <a:r>
              <a:rPr lang="en-US" dirty="0">
                <a:solidFill>
                  <a:schemeClr val="accent6">
                    <a:lumMod val="75000"/>
                  </a:schemeClr>
                </a:solidFill>
              </a:rPr>
              <a:t>outside</a:t>
            </a:r>
            <a:r>
              <a:rPr lang="en-US" dirty="0"/>
              <a:t> the United States – or for a foreign one</a:t>
            </a:r>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DF291976-5485-491A-AE4C-DAB6F7ED62CF}" type="slidenum">
              <a:rPr lang="en-US"/>
              <a:pPr>
                <a:defRPr/>
              </a:pPr>
              <a:t>12</a:t>
            </a:fld>
            <a:endParaRPr lang="en-US" dirty="0"/>
          </a:p>
        </p:txBody>
      </p:sp>
    </p:spTree>
    <p:extLst>
      <p:ext uri="{BB962C8B-B14F-4D97-AF65-F5344CB8AC3E}">
        <p14:creationId xmlns:p14="http://schemas.microsoft.com/office/powerpoint/2010/main" val="686818734"/>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r>
              <a:rPr lang="en-US" dirty="0"/>
              <a:t>Being a Star Road Warrior</a:t>
            </a:r>
          </a:p>
        </p:txBody>
      </p:sp>
      <p:sp>
        <p:nvSpPr>
          <p:cNvPr id="21507" name="Content Placeholder 2"/>
          <p:cNvSpPr>
            <a:spLocks noGrp="1"/>
          </p:cNvSpPr>
          <p:nvPr>
            <p:ph idx="1"/>
          </p:nvPr>
        </p:nvSpPr>
        <p:spPr/>
        <p:txBody>
          <a:bodyPr/>
          <a:lstStyle/>
          <a:p>
            <a:pPr>
              <a:buFont typeface="Times" pitchFamily="18" charset="0"/>
              <a:buNone/>
              <a:defRPr/>
            </a:pPr>
            <a:r>
              <a:rPr lang="en-US" b="1" dirty="0">
                <a:solidFill>
                  <a:schemeClr val="accent6">
                    <a:lumMod val="75000"/>
                  </a:schemeClr>
                </a:solidFill>
              </a:rPr>
              <a:t>Lesson 1</a:t>
            </a:r>
            <a:r>
              <a:rPr lang="en-US" dirty="0"/>
              <a:t>: Frequent travel may be needed because personal encounters are essential</a:t>
            </a:r>
          </a:p>
          <a:p>
            <a:pPr>
              <a:buFont typeface="Times" pitchFamily="18" charset="0"/>
              <a:buNone/>
              <a:defRPr/>
            </a:pPr>
            <a:r>
              <a:rPr lang="en-US" b="1" dirty="0">
                <a:solidFill>
                  <a:schemeClr val="accent6">
                    <a:lumMod val="75000"/>
                  </a:schemeClr>
                </a:solidFill>
              </a:rPr>
              <a:t>Lesson 2</a:t>
            </a:r>
            <a:r>
              <a:rPr lang="en-US" dirty="0"/>
              <a:t>: Travel may be global, but understanding must be local</a:t>
            </a:r>
          </a:p>
          <a:p>
            <a:pPr>
              <a:buFont typeface="Times" pitchFamily="18" charset="0"/>
              <a:buNone/>
              <a:defRPr/>
            </a:pPr>
            <a:r>
              <a:rPr lang="en-US" b="1" dirty="0">
                <a:solidFill>
                  <a:schemeClr val="accent6">
                    <a:lumMod val="75000"/>
                  </a:schemeClr>
                </a:solidFill>
              </a:rPr>
              <a:t>Lesson 3</a:t>
            </a:r>
            <a:r>
              <a:rPr lang="en-US" dirty="0"/>
              <a:t>: Travel downtime can be used to expand business contacts</a:t>
            </a:r>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9B9322CB-1BD9-4DA0-9C1E-E21A5B1A4039}" type="slidenum">
              <a:rPr lang="en-US"/>
              <a:pPr>
                <a:defRPr/>
              </a:pPr>
              <a:t>13</a:t>
            </a:fld>
            <a:endParaRPr lang="en-US" dirty="0"/>
          </a:p>
        </p:txBody>
      </p:sp>
    </p:spTree>
    <p:extLst>
      <p:ext uri="{BB962C8B-B14F-4D97-AF65-F5344CB8AC3E}">
        <p14:creationId xmlns:p14="http://schemas.microsoft.com/office/powerpoint/2010/main" val="723529357"/>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a:defRPr/>
            </a:pPr>
            <a:r>
              <a:rPr lang="en-US" dirty="0"/>
              <a:t>Why Companies Expand Internationally</a:t>
            </a:r>
          </a:p>
        </p:txBody>
      </p:sp>
      <p:sp>
        <p:nvSpPr>
          <p:cNvPr id="3" name="Content Placeholder 2"/>
          <p:cNvSpPr>
            <a:spLocks noGrp="1"/>
          </p:cNvSpPr>
          <p:nvPr>
            <p:ph idx="1"/>
          </p:nvPr>
        </p:nvSpPr>
        <p:spPr/>
        <p:txBody>
          <a:bodyPr/>
          <a:lstStyle/>
          <a:p>
            <a:pPr marL="514350" indent="-514350">
              <a:buClr>
                <a:srgbClr val="7030A0"/>
              </a:buClr>
              <a:buFont typeface="+mj-lt"/>
              <a:buAutoNum type="arabicPeriod"/>
              <a:defRPr/>
            </a:pPr>
            <a:r>
              <a:rPr lang="en-US" dirty="0"/>
              <a:t>Availability of supplies</a:t>
            </a:r>
          </a:p>
          <a:p>
            <a:pPr marL="514350" indent="-514350">
              <a:buClr>
                <a:srgbClr val="7030A0"/>
              </a:buClr>
              <a:buFont typeface="+mj-lt"/>
              <a:buAutoNum type="arabicPeriod"/>
              <a:defRPr/>
            </a:pPr>
            <a:r>
              <a:rPr lang="en-US" dirty="0"/>
              <a:t>New markets</a:t>
            </a:r>
          </a:p>
          <a:p>
            <a:pPr marL="514350" indent="-514350">
              <a:buClr>
                <a:srgbClr val="7030A0"/>
              </a:buClr>
              <a:buFont typeface="+mj-lt"/>
              <a:buAutoNum type="arabicPeriod"/>
              <a:defRPr/>
            </a:pPr>
            <a:r>
              <a:rPr lang="en-US" dirty="0"/>
              <a:t>Lower labor costs</a:t>
            </a:r>
          </a:p>
          <a:p>
            <a:pPr marL="514350" indent="-514350">
              <a:buClr>
                <a:srgbClr val="7030A0"/>
              </a:buClr>
              <a:buFont typeface="+mj-lt"/>
              <a:buAutoNum type="arabicPeriod"/>
              <a:defRPr/>
            </a:pPr>
            <a:r>
              <a:rPr lang="en-US" dirty="0"/>
              <a:t>Access to finance capital</a:t>
            </a:r>
          </a:p>
          <a:p>
            <a:pPr marL="514350" indent="-514350">
              <a:buClr>
                <a:srgbClr val="7030A0"/>
              </a:buClr>
              <a:buFont typeface="+mj-lt"/>
              <a:buAutoNum type="arabicPeriod"/>
              <a:defRPr/>
            </a:pPr>
            <a:r>
              <a:rPr lang="en-US" dirty="0"/>
              <a:t>Avoidance of tariffs &amp; import quotas</a:t>
            </a:r>
          </a:p>
          <a:p>
            <a:pPr marL="514350" indent="-514350">
              <a:buFont typeface="+mj-lt"/>
              <a:buAutoNum type="arabicPeriod"/>
              <a:defRPr/>
            </a:pPr>
            <a:endParaRPr lang="en-US" dirty="0"/>
          </a:p>
          <a:p>
            <a:pPr>
              <a:defRPr/>
            </a:pPr>
            <a:endParaRPr lang="en-US" dirty="0"/>
          </a:p>
        </p:txBody>
      </p:sp>
      <p:sp>
        <p:nvSpPr>
          <p:cNvPr id="4" name="Footer Placeholder 3"/>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DD1CD128-2DFD-466C-B669-1E9970E77447}" type="slidenum">
              <a:rPr lang="en-US"/>
              <a:pPr>
                <a:defRPr/>
              </a:pPr>
              <a:t>14</a:t>
            </a:fld>
            <a:endParaRPr lang="en-US" dirty="0"/>
          </a:p>
        </p:txBody>
      </p:sp>
    </p:spTree>
    <p:extLst>
      <p:ext uri="{BB962C8B-B14F-4D97-AF65-F5344CB8AC3E}">
        <p14:creationId xmlns:p14="http://schemas.microsoft.com/office/powerpoint/2010/main" val="186514059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normAutofit fontScale="90000"/>
          </a:bodyPr>
          <a:lstStyle/>
          <a:p>
            <a:pPr>
              <a:defRPr/>
            </a:pPr>
            <a:r>
              <a:rPr lang="en-US" dirty="0"/>
              <a:t>Five Ways of Expanding Internationally</a:t>
            </a:r>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8364E8D1-5E41-4AB9-AA20-8D0996353C5C}" type="slidenum">
              <a:rPr lang="en-US"/>
              <a:pPr>
                <a:defRPr/>
              </a:pPr>
              <a:t>15</a:t>
            </a:fld>
            <a:endParaRPr lang="en-US" dirty="0"/>
          </a:p>
        </p:txBody>
      </p:sp>
      <p:sp>
        <p:nvSpPr>
          <p:cNvPr id="26627" name="TextBox 4"/>
          <p:cNvSpPr txBox="1">
            <a:spLocks noChangeArrowheads="1"/>
          </p:cNvSpPr>
          <p:nvPr/>
        </p:nvSpPr>
        <p:spPr bwMode="auto">
          <a:xfrm>
            <a:off x="23813" y="16764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Figure 4.1</a:t>
            </a:r>
          </a:p>
        </p:txBody>
      </p:sp>
      <p:pic>
        <p:nvPicPr>
          <p:cNvPr id="26629"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550" y="2743200"/>
            <a:ext cx="8724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714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ppt_x"/>
                                          </p:val>
                                        </p:tav>
                                        <p:tav tm="100000">
                                          <p:val>
                                            <p:strVal val="#ppt_x"/>
                                          </p:val>
                                        </p:tav>
                                      </p:tavLst>
                                    </p:anim>
                                    <p:anim calcmode="lin" valueType="num">
                                      <p:cBhvr additive="base">
                                        <p:cTn id="8"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dirty="0"/>
              <a:t>How Companies Expand Internationally</a:t>
            </a:r>
          </a:p>
        </p:txBody>
      </p:sp>
      <p:pic>
        <p:nvPicPr>
          <p:cNvPr id="27653" name="Picture 6"/>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93914" y="2696094"/>
            <a:ext cx="3965171" cy="2685011"/>
          </a:xfrm>
        </p:spPr>
      </p:pic>
      <p:sp>
        <p:nvSpPr>
          <p:cNvPr id="3" name="Content Placeholder 2"/>
          <p:cNvSpPr>
            <a:spLocks noGrp="1"/>
          </p:cNvSpPr>
          <p:nvPr>
            <p:ph sz="half" idx="2"/>
          </p:nvPr>
        </p:nvSpPr>
        <p:spPr/>
        <p:txBody>
          <a:bodyPr/>
          <a:lstStyle/>
          <a:p>
            <a:r>
              <a:rPr lang="en-US" b="1" dirty="0">
                <a:solidFill>
                  <a:schemeClr val="tx2">
                    <a:lumMod val="75000"/>
                  </a:schemeClr>
                </a:solidFill>
              </a:rPr>
              <a:t>Global outsourcing </a:t>
            </a:r>
          </a:p>
          <a:p>
            <a:pPr lvl="1"/>
            <a:r>
              <a:rPr lang="en-US" dirty="0"/>
              <a:t>using suppliers outside the United States to provide labor, goods, or services</a:t>
            </a:r>
          </a:p>
          <a:p>
            <a:pPr lvl="1"/>
            <a:r>
              <a:rPr lang="en-US" dirty="0"/>
              <a:t>Also called offshoring</a:t>
            </a:r>
          </a:p>
        </p:txBody>
      </p:sp>
      <p:sp>
        <p:nvSpPr>
          <p:cNvPr id="4" name="Footer Placeholder 3"/>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r>
              <a:rPr lang="en-US" dirty="0"/>
              <a:t>4-</a:t>
            </a:r>
            <a:fld id="{78C0B658-C4FB-4DCF-81C0-4FA81C4CEFE3}" type="slidenum">
              <a:rPr lang="en-US" smtClean="0"/>
              <a:pPr/>
              <a:t>16</a:t>
            </a:fld>
            <a:endParaRPr lang="en-US" dirty="0"/>
          </a:p>
        </p:txBody>
      </p:sp>
    </p:spTree>
    <p:extLst>
      <p:ext uri="{BB962C8B-B14F-4D97-AF65-F5344CB8AC3E}">
        <p14:creationId xmlns:p14="http://schemas.microsoft.com/office/powerpoint/2010/main" val="4057976557"/>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pPr>
              <a:defRPr/>
            </a:pPr>
            <a:r>
              <a:rPr lang="en-US" dirty="0"/>
              <a:t>How Companies Expand Internationally</a:t>
            </a:r>
          </a:p>
        </p:txBody>
      </p:sp>
      <p:sp>
        <p:nvSpPr>
          <p:cNvPr id="25603" name="Content Placeholder 2"/>
          <p:cNvSpPr>
            <a:spLocks noGrp="1"/>
          </p:cNvSpPr>
          <p:nvPr>
            <p:ph idx="1"/>
          </p:nvPr>
        </p:nvSpPr>
        <p:spPr/>
        <p:txBody>
          <a:bodyPr/>
          <a:lstStyle/>
          <a:p>
            <a:pPr>
              <a:defRPr/>
            </a:pPr>
            <a:r>
              <a:rPr lang="en-US" b="1" dirty="0">
                <a:solidFill>
                  <a:schemeClr val="tx2">
                    <a:lumMod val="75000"/>
                  </a:schemeClr>
                </a:solidFill>
              </a:rPr>
              <a:t>Importing</a:t>
            </a:r>
            <a:r>
              <a:rPr lang="en-US" dirty="0">
                <a:solidFill>
                  <a:schemeClr val="tx2">
                    <a:lumMod val="75000"/>
                  </a:schemeClr>
                </a:solidFill>
              </a:rPr>
              <a:t> </a:t>
            </a:r>
          </a:p>
          <a:p>
            <a:pPr marL="862013" lvl="1" indent="-404813">
              <a:defRPr/>
            </a:pPr>
            <a:r>
              <a:rPr lang="en-US" dirty="0"/>
              <a:t>a company buys goods outside the country and resells them domestically </a:t>
            </a:r>
          </a:p>
          <a:p>
            <a:pPr>
              <a:defRPr/>
            </a:pPr>
            <a:r>
              <a:rPr lang="en-US" b="1" dirty="0">
                <a:solidFill>
                  <a:schemeClr val="tx2">
                    <a:lumMod val="75000"/>
                  </a:schemeClr>
                </a:solidFill>
              </a:rPr>
              <a:t>Exporting</a:t>
            </a:r>
            <a:r>
              <a:rPr lang="en-US" dirty="0"/>
              <a:t> </a:t>
            </a:r>
          </a:p>
          <a:p>
            <a:pPr marL="796925" lvl="1" indent="-339725">
              <a:defRPr/>
            </a:pPr>
            <a:r>
              <a:rPr lang="en-US" dirty="0"/>
              <a:t>a company produces goods domestically and sells them outside the country</a:t>
            </a:r>
          </a:p>
          <a:p>
            <a:pPr>
              <a:defRPr/>
            </a:pPr>
            <a:r>
              <a:rPr lang="en-US" b="1" dirty="0">
                <a:solidFill>
                  <a:schemeClr val="tx2">
                    <a:lumMod val="75000"/>
                  </a:schemeClr>
                </a:solidFill>
              </a:rPr>
              <a:t>Countertrading</a:t>
            </a:r>
            <a:r>
              <a:rPr lang="en-US" dirty="0">
                <a:solidFill>
                  <a:schemeClr val="tx2">
                    <a:lumMod val="75000"/>
                  </a:schemeClr>
                </a:solidFill>
              </a:rPr>
              <a:t> </a:t>
            </a:r>
          </a:p>
          <a:p>
            <a:pPr lvl="1">
              <a:defRPr/>
            </a:pPr>
            <a:r>
              <a:rPr lang="en-US" dirty="0"/>
              <a:t>bartering goods for goods</a:t>
            </a:r>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D228E9CD-2772-4414-9ED1-B373C4DFB80F}" type="slidenum">
              <a:rPr lang="en-US"/>
              <a:pPr>
                <a:defRPr/>
              </a:pPr>
              <a:t>17</a:t>
            </a:fld>
            <a:endParaRPr lang="en-US" dirty="0"/>
          </a:p>
        </p:txBody>
      </p:sp>
    </p:spTree>
    <p:extLst>
      <p:ext uri="{BB962C8B-B14F-4D97-AF65-F5344CB8AC3E}">
        <p14:creationId xmlns:p14="http://schemas.microsoft.com/office/powerpoint/2010/main" val="3178832353"/>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10 exporting countries,</a:t>
            </a:r>
            <a:br>
              <a:rPr lang="en-US" dirty="0"/>
            </a:br>
            <a:r>
              <a:rPr lang="en-US" dirty="0"/>
              <a:t>1999 and 2013</a:t>
            </a:r>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4" name="Slide Number Placeholder 3"/>
          <p:cNvSpPr>
            <a:spLocks noGrp="1"/>
          </p:cNvSpPr>
          <p:nvPr>
            <p:ph type="sldNum" sz="quarter" idx="12"/>
          </p:nvPr>
        </p:nvSpPr>
        <p:spPr/>
        <p:txBody>
          <a:bodyPr/>
          <a:lstStyle/>
          <a:p>
            <a:r>
              <a:rPr lang="en-US" dirty="0"/>
              <a:t>4-</a:t>
            </a:r>
            <a:fld id="{FF72BD3F-3F8B-411E-910D-23214DC1E295}" type="slidenum">
              <a:rPr lang="en-US" smtClean="0"/>
              <a:pPr/>
              <a:t>18</a:t>
            </a:fld>
            <a:endParaRPr lang="en-US" dirty="0"/>
          </a:p>
        </p:txBody>
      </p:sp>
      <p:sp>
        <p:nvSpPr>
          <p:cNvPr id="8" name="TextBox 7"/>
          <p:cNvSpPr txBox="1"/>
          <p:nvPr/>
        </p:nvSpPr>
        <p:spPr>
          <a:xfrm>
            <a:off x="152400" y="1752600"/>
            <a:ext cx="1905000" cy="381000"/>
          </a:xfrm>
          <a:prstGeom prst="rect">
            <a:avLst/>
          </a:prstGeom>
          <a:noFill/>
        </p:spPr>
        <p:txBody>
          <a:bodyPr wrap="square" rtlCol="0">
            <a:spAutoFit/>
          </a:bodyPr>
          <a:lstStyle/>
          <a:p>
            <a:r>
              <a:rPr lang="en-US" dirty="0"/>
              <a:t>Table 4.2</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3376" y="1624507"/>
            <a:ext cx="4157249" cy="4776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597080"/>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a:defRPr/>
            </a:pPr>
            <a:r>
              <a:rPr lang="en-US" dirty="0"/>
              <a:t>How Companies Expand Internationally</a:t>
            </a:r>
          </a:p>
        </p:txBody>
      </p:sp>
      <p:sp>
        <p:nvSpPr>
          <p:cNvPr id="26627" name="Content Placeholder 2"/>
          <p:cNvSpPr>
            <a:spLocks noGrp="1"/>
          </p:cNvSpPr>
          <p:nvPr>
            <p:ph idx="1"/>
          </p:nvPr>
        </p:nvSpPr>
        <p:spPr/>
        <p:txBody>
          <a:bodyPr/>
          <a:lstStyle/>
          <a:p>
            <a:pPr>
              <a:defRPr/>
            </a:pPr>
            <a:r>
              <a:rPr lang="en-US" b="1" dirty="0">
                <a:solidFill>
                  <a:schemeClr val="tx2">
                    <a:lumMod val="75000"/>
                  </a:schemeClr>
                </a:solidFill>
              </a:rPr>
              <a:t>Licensing</a:t>
            </a:r>
            <a:r>
              <a:rPr lang="en-US" dirty="0"/>
              <a:t> </a:t>
            </a:r>
          </a:p>
          <a:p>
            <a:pPr lvl="1">
              <a:defRPr/>
            </a:pPr>
            <a:r>
              <a:rPr lang="en-US" dirty="0"/>
              <a:t>a company allows a foreign company to pay it a fee to make or distribute the firm’s product or service</a:t>
            </a:r>
          </a:p>
          <a:p>
            <a:pPr>
              <a:defRPr/>
            </a:pPr>
            <a:r>
              <a:rPr lang="en-US" b="1" dirty="0">
                <a:solidFill>
                  <a:schemeClr val="tx2">
                    <a:lumMod val="75000"/>
                  </a:schemeClr>
                </a:solidFill>
              </a:rPr>
              <a:t>Franchising</a:t>
            </a:r>
            <a:r>
              <a:rPr lang="en-US" dirty="0"/>
              <a:t> </a:t>
            </a:r>
          </a:p>
          <a:p>
            <a:pPr lvl="1">
              <a:defRPr/>
            </a:pPr>
            <a:r>
              <a:rPr lang="en-US" dirty="0"/>
              <a:t>a company allows a foreign company to pay it a fee and a share of the profit in return for using the company’s brand name and a package of materials and services</a:t>
            </a:r>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40E80570-FE4F-4A44-9231-450536A1EE07}" type="slidenum">
              <a:rPr lang="en-US"/>
              <a:pPr>
                <a:defRPr/>
              </a:pPr>
              <a:t>19</a:t>
            </a:fld>
            <a:endParaRPr lang="en-US" dirty="0"/>
          </a:p>
        </p:txBody>
      </p:sp>
    </p:spTree>
    <p:extLst>
      <p:ext uri="{BB962C8B-B14F-4D97-AF65-F5344CB8AC3E}">
        <p14:creationId xmlns:p14="http://schemas.microsoft.com/office/powerpoint/2010/main" val="3034358848"/>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a:defRPr/>
            </a:pPr>
            <a:r>
              <a:rPr lang="en-US" dirty="0"/>
              <a:t>Major Questions You Should Be Able to Answer</a:t>
            </a:r>
          </a:p>
        </p:txBody>
      </p:sp>
      <p:sp>
        <p:nvSpPr>
          <p:cNvPr id="5123" name="Content Placeholder 2"/>
          <p:cNvSpPr>
            <a:spLocks noGrp="1"/>
          </p:cNvSpPr>
          <p:nvPr>
            <p:ph idx="1"/>
          </p:nvPr>
        </p:nvSpPr>
        <p:spPr/>
        <p:txBody>
          <a:bodyPr/>
          <a:lstStyle/>
          <a:p>
            <a:pPr marL="627063" indent="-627063">
              <a:buFont typeface="Times" pitchFamily="18" charset="0"/>
              <a:buNone/>
              <a:defRPr/>
            </a:pPr>
            <a:r>
              <a:rPr lang="en-US" b="1" dirty="0">
                <a:solidFill>
                  <a:srgbClr val="FF0000"/>
                </a:solidFill>
              </a:rPr>
              <a:t>4.1</a:t>
            </a:r>
            <a:r>
              <a:rPr lang="en-US" dirty="0"/>
              <a:t> What three important developments of globalization will probably affect me?</a:t>
            </a:r>
          </a:p>
          <a:p>
            <a:pPr marL="627063" indent="-627063">
              <a:buFont typeface="Times" pitchFamily="18" charset="0"/>
              <a:buNone/>
              <a:defRPr/>
            </a:pPr>
            <a:r>
              <a:rPr lang="en-US" b="1" dirty="0">
                <a:solidFill>
                  <a:srgbClr val="FF0000"/>
                </a:solidFill>
              </a:rPr>
              <a:t>4.2</a:t>
            </a:r>
            <a:r>
              <a:rPr lang="en-US" dirty="0"/>
              <a:t> Why learn about international management, and what characterizes the successful international manager?</a:t>
            </a:r>
          </a:p>
          <a:p>
            <a:pPr marL="627063" indent="-627063">
              <a:buFont typeface="Times" pitchFamily="18" charset="0"/>
              <a:buNone/>
              <a:defRPr/>
            </a:pPr>
            <a:r>
              <a:rPr lang="en-US" b="1" dirty="0">
                <a:solidFill>
                  <a:srgbClr val="FF0000"/>
                </a:solidFill>
              </a:rPr>
              <a:t>4.3</a:t>
            </a:r>
            <a:r>
              <a:rPr lang="en-US" dirty="0"/>
              <a:t> Why do companies expand internationally, and how do they do it?</a:t>
            </a:r>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BBD449CC-F2EA-4506-8A49-DB71A43A2110}" type="slidenum">
              <a:rPr lang="en-US"/>
              <a:pPr>
                <a:defRPr/>
              </a:pPr>
              <a:t>2</a:t>
            </a:fld>
            <a:endParaRPr lang="en-US" dirty="0"/>
          </a:p>
        </p:txBody>
      </p:sp>
    </p:spTree>
    <p:extLst>
      <p:ext uri="{BB962C8B-B14F-4D97-AF65-F5344CB8AC3E}">
        <p14:creationId xmlns:p14="http://schemas.microsoft.com/office/powerpoint/2010/main" val="1625108813"/>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pPr>
              <a:defRPr/>
            </a:pPr>
            <a:r>
              <a:rPr lang="en-US" dirty="0"/>
              <a:t>How Companies Expand Internationally</a:t>
            </a:r>
          </a:p>
        </p:txBody>
      </p:sp>
      <p:sp>
        <p:nvSpPr>
          <p:cNvPr id="27651" name="Content Placeholder 2"/>
          <p:cNvSpPr>
            <a:spLocks noGrp="1"/>
          </p:cNvSpPr>
          <p:nvPr>
            <p:ph idx="1"/>
          </p:nvPr>
        </p:nvSpPr>
        <p:spPr/>
        <p:txBody>
          <a:bodyPr/>
          <a:lstStyle/>
          <a:p>
            <a:pPr>
              <a:defRPr/>
            </a:pPr>
            <a:r>
              <a:rPr lang="en-US" b="1" dirty="0">
                <a:solidFill>
                  <a:schemeClr val="tx2">
                    <a:lumMod val="75000"/>
                  </a:schemeClr>
                </a:solidFill>
              </a:rPr>
              <a:t>Joint ventures </a:t>
            </a:r>
          </a:p>
          <a:p>
            <a:pPr lvl="1">
              <a:defRPr/>
            </a:pPr>
            <a:r>
              <a:rPr lang="en-US" dirty="0"/>
              <a:t>formed with a foreign company to share the risks and rewards of starting a new enterprise together in a foreign country </a:t>
            </a:r>
          </a:p>
          <a:p>
            <a:pPr lvl="1">
              <a:defRPr/>
            </a:pPr>
            <a:r>
              <a:rPr lang="en-US" dirty="0"/>
              <a:t>also known as a strategic alliance </a:t>
            </a:r>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EF776968-B58E-4353-9AE3-884E63C49FE9}" type="slidenum">
              <a:rPr lang="en-US"/>
              <a:pPr>
                <a:defRPr/>
              </a:pPr>
              <a:t>20</a:t>
            </a:fld>
            <a:endParaRPr lang="en-US" dirty="0"/>
          </a:p>
        </p:txBody>
      </p:sp>
    </p:spTree>
    <p:extLst>
      <p:ext uri="{BB962C8B-B14F-4D97-AF65-F5344CB8AC3E}">
        <p14:creationId xmlns:p14="http://schemas.microsoft.com/office/powerpoint/2010/main" val="1540477786"/>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a:defRPr/>
            </a:pPr>
            <a:r>
              <a:rPr lang="en-US" dirty="0"/>
              <a:t>How Companies Expand Internationally</a:t>
            </a:r>
          </a:p>
        </p:txBody>
      </p:sp>
      <p:sp>
        <p:nvSpPr>
          <p:cNvPr id="28675" name="Content Placeholder 2"/>
          <p:cNvSpPr>
            <a:spLocks noGrp="1"/>
          </p:cNvSpPr>
          <p:nvPr>
            <p:ph idx="1"/>
          </p:nvPr>
        </p:nvSpPr>
        <p:spPr/>
        <p:txBody>
          <a:bodyPr/>
          <a:lstStyle/>
          <a:p>
            <a:pPr>
              <a:defRPr/>
            </a:pPr>
            <a:r>
              <a:rPr lang="en-US" b="1" dirty="0">
                <a:solidFill>
                  <a:schemeClr val="tx2">
                    <a:lumMod val="75000"/>
                  </a:schemeClr>
                </a:solidFill>
              </a:rPr>
              <a:t>Wholly-owned subsidiary </a:t>
            </a:r>
          </a:p>
          <a:p>
            <a:pPr marL="796925" lvl="1" indent="-339725">
              <a:defRPr/>
            </a:pPr>
            <a:r>
              <a:rPr lang="en-US" dirty="0"/>
              <a:t>foreign subsidiary that is totally owned and controlled by an organization</a:t>
            </a:r>
          </a:p>
          <a:p>
            <a:pPr>
              <a:defRPr/>
            </a:pPr>
            <a:r>
              <a:rPr lang="en-US" b="1" dirty="0">
                <a:solidFill>
                  <a:schemeClr val="tx2">
                    <a:lumMod val="75000"/>
                  </a:schemeClr>
                </a:solidFill>
              </a:rPr>
              <a:t>Greenfield venture </a:t>
            </a:r>
          </a:p>
          <a:p>
            <a:pPr marL="796925" lvl="1" indent="-339725">
              <a:defRPr/>
            </a:pPr>
            <a:r>
              <a:rPr lang="en-US" dirty="0"/>
              <a:t>a foreign subsidiary that the owning organization has built from scratch.</a:t>
            </a:r>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B2F09645-2E0F-4FC8-8AC9-9B822012FF64}" type="slidenum">
              <a:rPr lang="en-US"/>
              <a:pPr>
                <a:defRPr/>
              </a:pPr>
              <a:t>21</a:t>
            </a:fld>
            <a:endParaRPr lang="en-US" dirty="0"/>
          </a:p>
        </p:txBody>
      </p:sp>
    </p:spTree>
    <p:extLst>
      <p:ext uri="{BB962C8B-B14F-4D97-AF65-F5344CB8AC3E}">
        <p14:creationId xmlns:p14="http://schemas.microsoft.com/office/powerpoint/2010/main" val="3291814451"/>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defRPr/>
            </a:pPr>
            <a:r>
              <a:rPr lang="en-US" dirty="0"/>
              <a:t>Barriers to International Trade</a:t>
            </a:r>
          </a:p>
        </p:txBody>
      </p:sp>
      <p:sp>
        <p:nvSpPr>
          <p:cNvPr id="30723" name="Content Placeholder 2"/>
          <p:cNvSpPr>
            <a:spLocks noGrp="1"/>
          </p:cNvSpPr>
          <p:nvPr>
            <p:ph idx="1"/>
          </p:nvPr>
        </p:nvSpPr>
        <p:spPr/>
        <p:txBody>
          <a:bodyPr/>
          <a:lstStyle/>
          <a:p>
            <a:pPr>
              <a:defRPr/>
            </a:pPr>
            <a:r>
              <a:rPr lang="en-US" b="1" dirty="0">
                <a:solidFill>
                  <a:schemeClr val="tx2">
                    <a:lumMod val="75000"/>
                  </a:schemeClr>
                </a:solidFill>
              </a:rPr>
              <a:t>Tariffs </a:t>
            </a:r>
          </a:p>
          <a:p>
            <a:pPr lvl="1">
              <a:defRPr/>
            </a:pPr>
            <a:r>
              <a:rPr lang="en-US" dirty="0"/>
              <a:t>customs duty, or tax, levied mainly on imports</a:t>
            </a:r>
          </a:p>
          <a:p>
            <a:pPr>
              <a:defRPr/>
            </a:pPr>
            <a:r>
              <a:rPr lang="en-US" b="1" dirty="0">
                <a:solidFill>
                  <a:schemeClr val="tx2">
                    <a:lumMod val="75000"/>
                  </a:schemeClr>
                </a:solidFill>
              </a:rPr>
              <a:t>Import quotas </a:t>
            </a:r>
          </a:p>
          <a:p>
            <a:pPr lvl="1">
              <a:defRPr/>
            </a:pPr>
            <a:r>
              <a:rPr lang="en-US" dirty="0"/>
              <a:t>limits on the numbers of a product that can be imported</a:t>
            </a:r>
          </a:p>
          <a:p>
            <a:pPr>
              <a:defRPr/>
            </a:pPr>
            <a:r>
              <a:rPr lang="en-US" b="1" dirty="0">
                <a:solidFill>
                  <a:schemeClr val="tx2">
                    <a:lumMod val="75000"/>
                  </a:schemeClr>
                </a:solidFill>
              </a:rPr>
              <a:t>Embargoes</a:t>
            </a:r>
            <a:r>
              <a:rPr lang="en-US" dirty="0"/>
              <a:t> </a:t>
            </a:r>
          </a:p>
          <a:p>
            <a:pPr lvl="1">
              <a:defRPr/>
            </a:pPr>
            <a:r>
              <a:rPr lang="en-US" dirty="0"/>
              <a:t>complete ban on the import or export of certain products</a:t>
            </a:r>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FF17C67F-3E83-471A-996B-F67B3EB8FFBC}" type="slidenum">
              <a:rPr lang="en-US"/>
              <a:pPr>
                <a:defRPr/>
              </a:pPr>
              <a:t>22</a:t>
            </a:fld>
            <a:endParaRPr lang="en-US" dirty="0"/>
          </a:p>
        </p:txBody>
      </p:sp>
    </p:spTree>
    <p:extLst>
      <p:ext uri="{BB962C8B-B14F-4D97-AF65-F5344CB8AC3E}">
        <p14:creationId xmlns:p14="http://schemas.microsoft.com/office/powerpoint/2010/main" val="2574055118"/>
      </p:ext>
    </p:extLst>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3072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nextCondLst>
                <p:cond evt="onClick" delay="0">
                  <p:tgtEl>
                    <p:spTgt spid="30723"/>
                  </p:tgtEl>
                </p:cond>
              </p:nextCondLst>
            </p:seq>
          </p:childTnLst>
        </p:cTn>
      </p:par>
    </p:tnLst>
    <p:bldLst>
      <p:bldP spid="307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defRPr/>
            </a:pPr>
            <a:r>
              <a:rPr lang="en-US" dirty="0"/>
              <a:t>Major Trading Blocs</a:t>
            </a:r>
          </a:p>
        </p:txBody>
      </p:sp>
      <p:sp>
        <p:nvSpPr>
          <p:cNvPr id="33795" name="Content Placeholder 2"/>
          <p:cNvSpPr>
            <a:spLocks noGrp="1"/>
          </p:cNvSpPr>
          <p:nvPr>
            <p:ph idx="1"/>
          </p:nvPr>
        </p:nvSpPr>
        <p:spPr/>
        <p:txBody>
          <a:bodyPr/>
          <a:lstStyle/>
          <a:p>
            <a:pPr>
              <a:defRPr/>
            </a:pPr>
            <a:r>
              <a:rPr lang="en-US" b="1" dirty="0">
                <a:solidFill>
                  <a:schemeClr val="tx2">
                    <a:lumMod val="75000"/>
                  </a:schemeClr>
                </a:solidFill>
              </a:rPr>
              <a:t>Trading bloc </a:t>
            </a:r>
          </a:p>
          <a:p>
            <a:pPr lvl="1">
              <a:defRPr/>
            </a:pPr>
            <a:r>
              <a:rPr lang="en-US" dirty="0"/>
              <a:t>group of nations within a geographic region that have agreed to remove trade barriers with one another </a:t>
            </a:r>
          </a:p>
          <a:p>
            <a:pPr lvl="1">
              <a:defRPr/>
            </a:pPr>
            <a:r>
              <a:rPr lang="en-US" dirty="0"/>
              <a:t>also known as an economic community </a:t>
            </a:r>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AAC6323E-E4CF-46C5-B829-DD8D428566EB}" type="slidenum">
              <a:rPr lang="en-US"/>
              <a:pPr>
                <a:defRPr/>
              </a:pPr>
              <a:t>23</a:t>
            </a:fld>
            <a:endParaRPr lang="en-US" dirty="0"/>
          </a:p>
        </p:txBody>
      </p:sp>
      <p:pic>
        <p:nvPicPr>
          <p:cNvPr id="36869" name="Content Placeholder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3634" y="4391025"/>
            <a:ext cx="3164816"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849946"/>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defRPr/>
            </a:pPr>
            <a:r>
              <a:rPr lang="en-US" dirty="0"/>
              <a:t>Question</a:t>
            </a:r>
          </a:p>
        </p:txBody>
      </p:sp>
      <p:sp>
        <p:nvSpPr>
          <p:cNvPr id="3" name="Content Placeholder 2"/>
          <p:cNvSpPr>
            <a:spLocks noGrp="1"/>
          </p:cNvSpPr>
          <p:nvPr>
            <p:ph idx="1"/>
          </p:nvPr>
        </p:nvSpPr>
        <p:spPr/>
        <p:txBody>
          <a:bodyPr/>
          <a:lstStyle/>
          <a:p>
            <a:pPr>
              <a:buFont typeface="Times" pitchFamily="18" charset="0"/>
              <a:buNone/>
              <a:defRPr/>
            </a:pPr>
            <a:r>
              <a:rPr lang="en-US" dirty="0"/>
              <a:t>The U.S. does not allow the import of Cuban sugar and cigars.  This is an example of a(n): </a:t>
            </a:r>
          </a:p>
          <a:p>
            <a:pPr marL="514350" indent="-514350">
              <a:buClr>
                <a:srgbClr val="0000FF"/>
              </a:buClr>
              <a:buFont typeface="Times" pitchFamily="18" charset="0"/>
              <a:buAutoNum type="alphaUcPeriod"/>
              <a:defRPr/>
            </a:pPr>
            <a:r>
              <a:rPr lang="en-US" sz="2800" dirty="0"/>
              <a:t>Embargo </a:t>
            </a:r>
          </a:p>
          <a:p>
            <a:pPr marL="514350" indent="-514350">
              <a:buClr>
                <a:srgbClr val="0000FF"/>
              </a:buClr>
              <a:buFont typeface="Times" pitchFamily="18" charset="0"/>
              <a:buAutoNum type="alphaUcPeriod"/>
              <a:defRPr/>
            </a:pPr>
            <a:r>
              <a:rPr lang="en-US" sz="2800" dirty="0"/>
              <a:t>Tariff </a:t>
            </a:r>
          </a:p>
          <a:p>
            <a:pPr marL="514350" indent="-514350">
              <a:buClr>
                <a:srgbClr val="0000FF"/>
              </a:buClr>
              <a:buFont typeface="Times" pitchFamily="18" charset="0"/>
              <a:buAutoNum type="alphaUcPeriod"/>
              <a:defRPr/>
            </a:pPr>
            <a:r>
              <a:rPr lang="fr-FR" sz="2800" dirty="0"/>
              <a:t>Quota </a:t>
            </a:r>
            <a:endParaRPr lang="en-US" sz="2800" dirty="0"/>
          </a:p>
          <a:p>
            <a:pPr marL="514350" indent="-514350">
              <a:buClr>
                <a:srgbClr val="0000FF"/>
              </a:buClr>
              <a:buFont typeface="Times" pitchFamily="18" charset="0"/>
              <a:buAutoNum type="alphaUcPeriod"/>
              <a:defRPr/>
            </a:pPr>
            <a:r>
              <a:rPr lang="fr-FR" sz="2800" dirty="0"/>
              <a:t>Maquiladora </a:t>
            </a:r>
            <a:endParaRPr lang="en-US" sz="2800" dirty="0"/>
          </a:p>
          <a:p>
            <a:pPr>
              <a:buFont typeface="Times" pitchFamily="18" charset="0"/>
              <a:buNone/>
              <a:defRPr/>
            </a:pPr>
            <a:endParaRPr lang="en-US" dirty="0"/>
          </a:p>
        </p:txBody>
      </p:sp>
      <p:sp>
        <p:nvSpPr>
          <p:cNvPr id="4" name="Footer Placeholder 3"/>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1A6B2947-A064-420D-A6DD-FBC4E57AA621}" type="slidenum">
              <a:rPr lang="en-US"/>
              <a:pPr>
                <a:defRPr/>
              </a:pPr>
              <a:t>24</a:t>
            </a:fld>
            <a:endParaRPr lang="en-US" dirty="0"/>
          </a:p>
        </p:txBody>
      </p:sp>
    </p:spTree>
    <p:extLst>
      <p:ext uri="{BB962C8B-B14F-4D97-AF65-F5344CB8AC3E}">
        <p14:creationId xmlns:p14="http://schemas.microsoft.com/office/powerpoint/2010/main" val="3985891029"/>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B690FF2-7C79-4327-92A0-5B8A20C32A9A}"/>
              </a:ext>
            </a:extLst>
          </p:cNvPr>
          <p:cNvSpPr>
            <a:spLocks noGrp="1"/>
          </p:cNvSpPr>
          <p:nvPr>
            <p:ph type="ftr" sz="quarter" idx="11"/>
          </p:nvPr>
        </p:nvSpPr>
        <p:spPr/>
        <p:txBody>
          <a:bodyPr/>
          <a:lstStyle/>
          <a:p>
            <a:r>
              <a:rPr lang="en-US"/>
              <a:t>© 2016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p>
        </p:txBody>
      </p:sp>
      <p:sp>
        <p:nvSpPr>
          <p:cNvPr id="3" name="Slide Number Placeholder 2">
            <a:extLst>
              <a:ext uri="{FF2B5EF4-FFF2-40B4-BE49-F238E27FC236}">
                <a16:creationId xmlns:a16="http://schemas.microsoft.com/office/drawing/2014/main" id="{32E9027A-F604-4570-82EC-2E640DBC8BC9}"/>
              </a:ext>
            </a:extLst>
          </p:cNvPr>
          <p:cNvSpPr>
            <a:spLocks noGrp="1"/>
          </p:cNvSpPr>
          <p:nvPr>
            <p:ph type="sldNum" sz="quarter" idx="12"/>
          </p:nvPr>
        </p:nvSpPr>
        <p:spPr/>
        <p:txBody>
          <a:bodyPr/>
          <a:lstStyle/>
          <a:p>
            <a:fld id="{FF72BD3F-3F8B-411E-910D-23214DC1E295}" type="slidenum">
              <a:rPr lang="en-US" smtClean="0"/>
              <a:pPr/>
              <a:t>25</a:t>
            </a:fld>
            <a:endParaRPr lang="en-US" dirty="0"/>
          </a:p>
        </p:txBody>
      </p:sp>
      <p:pic>
        <p:nvPicPr>
          <p:cNvPr id="5" name="Picture 4">
            <a:extLst>
              <a:ext uri="{FF2B5EF4-FFF2-40B4-BE49-F238E27FC236}">
                <a16:creationId xmlns:a16="http://schemas.microsoft.com/office/drawing/2014/main" id="{CE630818-E6CE-411F-B986-B410AEEA05E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996452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6A50F4-38A1-42E8-88EA-B1ACE9D26B04}"/>
              </a:ext>
            </a:extLst>
          </p:cNvPr>
          <p:cNvSpPr>
            <a:spLocks noGrp="1"/>
          </p:cNvSpPr>
          <p:nvPr>
            <p:ph type="ftr" sz="quarter" idx="11"/>
          </p:nvPr>
        </p:nvSpPr>
        <p:spPr/>
        <p:txBody>
          <a:bodyPr/>
          <a:lstStyle/>
          <a:p>
            <a:r>
              <a:rPr lang="en-US"/>
              <a:t>© 2016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p>
        </p:txBody>
      </p:sp>
      <p:sp>
        <p:nvSpPr>
          <p:cNvPr id="3" name="Slide Number Placeholder 2">
            <a:extLst>
              <a:ext uri="{FF2B5EF4-FFF2-40B4-BE49-F238E27FC236}">
                <a16:creationId xmlns:a16="http://schemas.microsoft.com/office/drawing/2014/main" id="{FA68ACEF-1B8C-44CA-B485-4EECB4D01C65}"/>
              </a:ext>
            </a:extLst>
          </p:cNvPr>
          <p:cNvSpPr>
            <a:spLocks noGrp="1"/>
          </p:cNvSpPr>
          <p:nvPr>
            <p:ph type="sldNum" sz="quarter" idx="12"/>
          </p:nvPr>
        </p:nvSpPr>
        <p:spPr/>
        <p:txBody>
          <a:bodyPr/>
          <a:lstStyle/>
          <a:p>
            <a:fld id="{FF72BD3F-3F8B-411E-910D-23214DC1E295}" type="slidenum">
              <a:rPr lang="en-US" smtClean="0"/>
              <a:pPr/>
              <a:t>26</a:t>
            </a:fld>
            <a:endParaRPr lang="en-US" dirty="0"/>
          </a:p>
        </p:txBody>
      </p:sp>
      <p:pic>
        <p:nvPicPr>
          <p:cNvPr id="5" name="Picture 4">
            <a:extLst>
              <a:ext uri="{FF2B5EF4-FFF2-40B4-BE49-F238E27FC236}">
                <a16:creationId xmlns:a16="http://schemas.microsoft.com/office/drawing/2014/main" id="{1E23A951-4C94-46B1-8BDD-7997C76C8891}"/>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1498327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defRPr/>
            </a:pPr>
            <a:r>
              <a:rPr lang="en-US" dirty="0"/>
              <a:t>The Importance of National Culture</a:t>
            </a:r>
          </a:p>
        </p:txBody>
      </p:sp>
      <p:sp>
        <p:nvSpPr>
          <p:cNvPr id="36867" name="Content Placeholder 2"/>
          <p:cNvSpPr>
            <a:spLocks noGrp="1"/>
          </p:cNvSpPr>
          <p:nvPr>
            <p:ph sz="half" idx="1"/>
          </p:nvPr>
        </p:nvSpPr>
        <p:spPr/>
        <p:txBody>
          <a:bodyPr/>
          <a:lstStyle/>
          <a:p>
            <a:pPr>
              <a:defRPr/>
            </a:pPr>
            <a:r>
              <a:rPr lang="en-US" b="1" dirty="0">
                <a:solidFill>
                  <a:schemeClr val="tx2">
                    <a:lumMod val="75000"/>
                  </a:schemeClr>
                </a:solidFill>
              </a:rPr>
              <a:t>Culture</a:t>
            </a:r>
            <a:r>
              <a:rPr lang="en-US" b="1" dirty="0"/>
              <a:t> </a:t>
            </a:r>
          </a:p>
          <a:p>
            <a:pPr lvl="1">
              <a:defRPr/>
            </a:pPr>
            <a:r>
              <a:rPr lang="en-US" dirty="0"/>
              <a:t>shared set of beliefs, values, knowledge, and patterns of behavior common to a group of people</a:t>
            </a:r>
          </a:p>
        </p:txBody>
      </p:sp>
      <p:pic>
        <p:nvPicPr>
          <p:cNvPr id="39941"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57800" y="2286000"/>
            <a:ext cx="3314699" cy="331469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89F6C01E-FE2D-41FC-929A-CA1CE0EDE390}" type="slidenum">
              <a:rPr lang="en-US"/>
              <a:pPr>
                <a:defRPr/>
              </a:pPr>
              <a:t>27</a:t>
            </a:fld>
            <a:endParaRPr lang="en-US" dirty="0"/>
          </a:p>
        </p:txBody>
      </p:sp>
    </p:spTree>
    <p:extLst>
      <p:ext uri="{BB962C8B-B14F-4D97-AF65-F5344CB8AC3E}">
        <p14:creationId xmlns:p14="http://schemas.microsoft.com/office/powerpoint/2010/main" val="1036540212"/>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pPr>
              <a:defRPr/>
            </a:pPr>
            <a:r>
              <a:rPr lang="en-US" dirty="0"/>
              <a:t>Cultural Dimensions: </a:t>
            </a:r>
            <a:br>
              <a:rPr lang="en-US" dirty="0"/>
            </a:br>
            <a:r>
              <a:rPr lang="en-US" dirty="0"/>
              <a:t>The GLOBE Project</a:t>
            </a:r>
          </a:p>
        </p:txBody>
      </p:sp>
      <p:sp>
        <p:nvSpPr>
          <p:cNvPr id="37891" name="Content Placeholder 2"/>
          <p:cNvSpPr>
            <a:spLocks noGrp="1"/>
          </p:cNvSpPr>
          <p:nvPr>
            <p:ph sz="half" idx="1"/>
          </p:nvPr>
        </p:nvSpPr>
        <p:spPr/>
        <p:txBody>
          <a:bodyPr/>
          <a:lstStyle/>
          <a:p>
            <a:pPr>
              <a:defRPr/>
            </a:pPr>
            <a:r>
              <a:rPr lang="en-US" b="1" dirty="0">
                <a:solidFill>
                  <a:schemeClr val="tx2">
                    <a:lumMod val="75000"/>
                  </a:schemeClr>
                </a:solidFill>
              </a:rPr>
              <a:t>Low-context culture </a:t>
            </a:r>
          </a:p>
          <a:p>
            <a:pPr lvl="1">
              <a:defRPr/>
            </a:pPr>
            <a:r>
              <a:rPr lang="en-US" dirty="0"/>
              <a:t>shared meanings are primarily derived from written and spoken words</a:t>
            </a:r>
          </a:p>
        </p:txBody>
      </p:sp>
      <p:sp>
        <p:nvSpPr>
          <p:cNvPr id="3" name="Content Placeholder 2"/>
          <p:cNvSpPr>
            <a:spLocks noGrp="1"/>
          </p:cNvSpPr>
          <p:nvPr>
            <p:ph sz="half" idx="2"/>
          </p:nvPr>
        </p:nvSpPr>
        <p:spPr/>
        <p:txBody>
          <a:bodyPr/>
          <a:lstStyle/>
          <a:p>
            <a:pPr>
              <a:defRPr/>
            </a:pPr>
            <a:r>
              <a:rPr lang="en-US" b="1" dirty="0">
                <a:solidFill>
                  <a:schemeClr val="tx2">
                    <a:lumMod val="75000"/>
                  </a:schemeClr>
                </a:solidFill>
              </a:rPr>
              <a:t>High-context culture </a:t>
            </a:r>
          </a:p>
          <a:p>
            <a:pPr lvl="1">
              <a:defRPr/>
            </a:pPr>
            <a:r>
              <a:rPr lang="en-US" dirty="0"/>
              <a:t>people rely heavily on situational cues for meaning when communicating with others</a:t>
            </a:r>
          </a:p>
          <a:p>
            <a:pPr>
              <a:defRPr/>
            </a:pPr>
            <a:endParaRPr lang="en-US" dirty="0"/>
          </a:p>
        </p:txBody>
      </p:sp>
      <p:sp>
        <p:nvSpPr>
          <p:cNvPr id="4" name="Footer Placeholder 3"/>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35FDA360-DB05-4B3A-AA25-B570DAD906B1}" type="slidenum">
              <a:rPr lang="en-US"/>
              <a:pPr>
                <a:defRPr/>
              </a:pPr>
              <a:t>28</a:t>
            </a:fld>
            <a:endParaRPr lang="en-US" dirty="0"/>
          </a:p>
        </p:txBody>
      </p:sp>
    </p:spTree>
    <p:extLst>
      <p:ext uri="{BB962C8B-B14F-4D97-AF65-F5344CB8AC3E}">
        <p14:creationId xmlns:p14="http://schemas.microsoft.com/office/powerpoint/2010/main" val="1439852879"/>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a:defRPr/>
            </a:pPr>
            <a:r>
              <a:rPr lang="en-US" dirty="0"/>
              <a:t>The Globe Project’s </a:t>
            </a:r>
            <a:br>
              <a:rPr lang="en-US" dirty="0"/>
            </a:br>
            <a:r>
              <a:rPr lang="en-US" dirty="0"/>
              <a:t>Nine Cultural Dimensions</a:t>
            </a:r>
          </a:p>
        </p:txBody>
      </p:sp>
      <p:sp>
        <p:nvSpPr>
          <p:cNvPr id="38915" name="Content Placeholder 2"/>
          <p:cNvSpPr>
            <a:spLocks noGrp="1"/>
          </p:cNvSpPr>
          <p:nvPr>
            <p:ph idx="1"/>
          </p:nvPr>
        </p:nvSpPr>
        <p:spPr/>
        <p:txBody>
          <a:bodyPr>
            <a:normAutofit lnSpcReduction="10000"/>
          </a:bodyPr>
          <a:lstStyle/>
          <a:p>
            <a:pPr>
              <a:defRPr/>
            </a:pPr>
            <a:r>
              <a:rPr lang="en-US" b="1" dirty="0">
                <a:solidFill>
                  <a:schemeClr val="tx2">
                    <a:lumMod val="75000"/>
                  </a:schemeClr>
                </a:solidFill>
              </a:rPr>
              <a:t>Power distance </a:t>
            </a:r>
          </a:p>
          <a:p>
            <a:pPr marL="796925" lvl="1" indent="-339725">
              <a:defRPr/>
            </a:pPr>
            <a:r>
              <a:rPr lang="en-US" dirty="0"/>
              <a:t>how much unequal distribution of power should there be in organizations and society</a:t>
            </a:r>
          </a:p>
          <a:p>
            <a:pPr marL="1077912" lvl="2" indent="-339725">
              <a:defRPr/>
            </a:pPr>
            <a:r>
              <a:rPr lang="en-US" dirty="0">
                <a:solidFill>
                  <a:srgbClr val="FF0000"/>
                </a:solidFill>
              </a:rPr>
              <a:t>Page 123 – Denmark, Netherlands low power distance</a:t>
            </a:r>
          </a:p>
          <a:p>
            <a:pPr>
              <a:defRPr/>
            </a:pPr>
            <a:r>
              <a:rPr lang="en-US" b="1" dirty="0">
                <a:solidFill>
                  <a:schemeClr val="tx2">
                    <a:lumMod val="75000"/>
                  </a:schemeClr>
                </a:solidFill>
              </a:rPr>
              <a:t>Uncertainty avoidance </a:t>
            </a:r>
          </a:p>
          <a:p>
            <a:pPr marL="796925" lvl="1" indent="-339725">
              <a:defRPr/>
            </a:pPr>
            <a:r>
              <a:rPr lang="en-US" dirty="0"/>
              <a:t>how much should people rely on social norms and rules to avoid uncertainty </a:t>
            </a:r>
            <a:r>
              <a:rPr lang="en-US" dirty="0">
                <a:solidFill>
                  <a:srgbClr val="FF0000"/>
                </a:solidFill>
              </a:rPr>
              <a:t>Denmark HIGH! </a:t>
            </a:r>
            <a:r>
              <a:rPr lang="en-US">
                <a:solidFill>
                  <a:srgbClr val="FF0000"/>
                </a:solidFill>
              </a:rPr>
              <a:t>Deaf</a:t>
            </a:r>
            <a:endParaRPr lang="en-US" dirty="0"/>
          </a:p>
          <a:p>
            <a:pPr>
              <a:defRPr/>
            </a:pPr>
            <a:r>
              <a:rPr lang="en-US" b="1" dirty="0">
                <a:solidFill>
                  <a:schemeClr val="tx2">
                    <a:lumMod val="75000"/>
                  </a:schemeClr>
                </a:solidFill>
              </a:rPr>
              <a:t>Institutional collectivism </a:t>
            </a:r>
          </a:p>
          <a:p>
            <a:pPr marL="796925" lvl="1" indent="-339725">
              <a:defRPr/>
            </a:pPr>
            <a:r>
              <a:rPr lang="en-US" dirty="0"/>
              <a:t>how much should leaders encourage and reward loyalty to the social unit</a:t>
            </a:r>
          </a:p>
          <a:p>
            <a:pPr lvl="1">
              <a:defRPr/>
            </a:pPr>
            <a:endParaRPr lang="en-US" dirty="0"/>
          </a:p>
          <a:p>
            <a:pPr lvl="1">
              <a:defRPr/>
            </a:pPr>
            <a:endParaRPr lang="en-US" dirty="0"/>
          </a:p>
        </p:txBody>
      </p:sp>
      <p:sp>
        <p:nvSpPr>
          <p:cNvPr id="2" name="Slide Number Placeholder 1"/>
          <p:cNvSpPr>
            <a:spLocks noGrp="1"/>
          </p:cNvSpPr>
          <p:nvPr>
            <p:ph type="sldNum" sz="quarter" idx="12"/>
          </p:nvPr>
        </p:nvSpPr>
        <p:spPr/>
        <p:txBody>
          <a:bodyPr/>
          <a:lstStyle/>
          <a:p>
            <a:pPr>
              <a:defRPr/>
            </a:pPr>
            <a:r>
              <a:rPr lang="en-US" dirty="0"/>
              <a:t>4-</a:t>
            </a:r>
            <a:fld id="{43A95A90-29C1-40E8-A31C-51EA63ABA118}" type="slidenum">
              <a:rPr lang="en-US"/>
              <a:pPr>
                <a:defRPr/>
              </a:pPr>
              <a:t>29</a:t>
            </a:fld>
            <a:endParaRPr lang="en-US" dirty="0"/>
          </a:p>
        </p:txBody>
      </p:sp>
    </p:spTree>
    <p:extLst>
      <p:ext uri="{BB962C8B-B14F-4D97-AF65-F5344CB8AC3E}">
        <p14:creationId xmlns:p14="http://schemas.microsoft.com/office/powerpoint/2010/main" val="3218065416"/>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a:defRPr/>
            </a:pPr>
            <a:r>
              <a:rPr lang="en-US" dirty="0"/>
              <a:t>Major Questions You Should Be Able to Answer</a:t>
            </a:r>
          </a:p>
        </p:txBody>
      </p:sp>
      <p:sp>
        <p:nvSpPr>
          <p:cNvPr id="6147" name="Content Placeholder 2"/>
          <p:cNvSpPr>
            <a:spLocks noGrp="1"/>
          </p:cNvSpPr>
          <p:nvPr>
            <p:ph idx="1"/>
          </p:nvPr>
        </p:nvSpPr>
        <p:spPr/>
        <p:txBody>
          <a:bodyPr/>
          <a:lstStyle/>
          <a:p>
            <a:pPr marL="627063" indent="-627063">
              <a:buFont typeface="Times" pitchFamily="18" charset="0"/>
              <a:buNone/>
              <a:defRPr/>
            </a:pPr>
            <a:r>
              <a:rPr lang="en-US" b="1" dirty="0">
                <a:solidFill>
                  <a:srgbClr val="FF0000"/>
                </a:solidFill>
              </a:rPr>
              <a:t>4.4</a:t>
            </a:r>
            <a:r>
              <a:rPr lang="en-US" dirty="0"/>
              <a:t> What are barriers to free trade, and what major organizations and trading blocs promote trade?</a:t>
            </a:r>
          </a:p>
          <a:p>
            <a:pPr marL="627063" indent="-627063">
              <a:buFont typeface="Times" pitchFamily="18" charset="0"/>
              <a:buNone/>
              <a:defRPr/>
            </a:pPr>
            <a:r>
              <a:rPr lang="en-US" b="1" dirty="0">
                <a:solidFill>
                  <a:srgbClr val="FF0000"/>
                </a:solidFill>
              </a:rPr>
              <a:t>4.5</a:t>
            </a:r>
            <a:r>
              <a:rPr lang="en-US" dirty="0"/>
              <a:t> What are the principal areas of cultural differences?</a:t>
            </a:r>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7ED07838-6A65-4123-96D0-D5C35E5625E8}" type="slidenum">
              <a:rPr lang="en-US"/>
              <a:pPr>
                <a:defRPr/>
              </a:pPr>
              <a:t>3</a:t>
            </a:fld>
            <a:endParaRPr lang="en-US" dirty="0"/>
          </a:p>
        </p:txBody>
      </p:sp>
    </p:spTree>
    <p:extLst>
      <p:ext uri="{BB962C8B-B14F-4D97-AF65-F5344CB8AC3E}">
        <p14:creationId xmlns:p14="http://schemas.microsoft.com/office/powerpoint/2010/main" val="1953320378"/>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a:defRPr/>
            </a:pPr>
            <a:r>
              <a:rPr lang="en-US" dirty="0"/>
              <a:t>The Globe Project’s </a:t>
            </a:r>
            <a:br>
              <a:rPr lang="en-US" dirty="0"/>
            </a:br>
            <a:r>
              <a:rPr lang="en-US" dirty="0"/>
              <a:t>Nine Cultural Dimensions</a:t>
            </a:r>
          </a:p>
        </p:txBody>
      </p:sp>
      <p:sp>
        <p:nvSpPr>
          <p:cNvPr id="3" name="Content Placeholder 2"/>
          <p:cNvSpPr>
            <a:spLocks noGrp="1"/>
          </p:cNvSpPr>
          <p:nvPr>
            <p:ph idx="1"/>
          </p:nvPr>
        </p:nvSpPr>
        <p:spPr/>
        <p:txBody>
          <a:bodyPr/>
          <a:lstStyle/>
          <a:p>
            <a:pPr>
              <a:defRPr/>
            </a:pPr>
            <a:r>
              <a:rPr lang="en-US" b="1" dirty="0">
                <a:solidFill>
                  <a:schemeClr val="tx2">
                    <a:lumMod val="75000"/>
                  </a:schemeClr>
                </a:solidFill>
              </a:rPr>
              <a:t>In-group collectivism</a:t>
            </a:r>
          </a:p>
          <a:p>
            <a:pPr lvl="1">
              <a:defRPr/>
            </a:pPr>
            <a:r>
              <a:rPr lang="en-US" dirty="0"/>
              <a:t>how much pride and loyalty should people have for their family or organization</a:t>
            </a:r>
          </a:p>
          <a:p>
            <a:pPr>
              <a:defRPr/>
            </a:pPr>
            <a:r>
              <a:rPr lang="en-US" b="1" dirty="0">
                <a:solidFill>
                  <a:schemeClr val="tx2">
                    <a:lumMod val="75000"/>
                  </a:schemeClr>
                </a:solidFill>
              </a:rPr>
              <a:t>Gender egalitarianism</a:t>
            </a:r>
          </a:p>
          <a:p>
            <a:pPr lvl="1">
              <a:defRPr/>
            </a:pPr>
            <a:r>
              <a:rPr lang="en-US" dirty="0"/>
              <a:t>how much should society maximize gender role differences</a:t>
            </a:r>
          </a:p>
          <a:p>
            <a:pPr>
              <a:defRPr/>
            </a:pPr>
            <a:r>
              <a:rPr lang="en-US" b="1" dirty="0">
                <a:solidFill>
                  <a:schemeClr val="tx2">
                    <a:lumMod val="75000"/>
                  </a:schemeClr>
                </a:solidFill>
              </a:rPr>
              <a:t>Assertiveness</a:t>
            </a:r>
          </a:p>
          <a:p>
            <a:pPr lvl="1">
              <a:defRPr/>
            </a:pPr>
            <a:r>
              <a:rPr lang="en-US" dirty="0"/>
              <a:t>how confrontational and dominant should individuals be in social relationships</a:t>
            </a:r>
          </a:p>
        </p:txBody>
      </p:sp>
      <p:sp>
        <p:nvSpPr>
          <p:cNvPr id="4" name="Footer Placeholder 3"/>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990BF39F-5CDE-4C47-92DC-7E58E8F23F84}" type="slidenum">
              <a:rPr lang="en-US"/>
              <a:pPr>
                <a:defRPr/>
              </a:pPr>
              <a:t>30</a:t>
            </a:fld>
            <a:endParaRPr lang="en-US" dirty="0"/>
          </a:p>
        </p:txBody>
      </p:sp>
    </p:spTree>
    <p:extLst>
      <p:ext uri="{BB962C8B-B14F-4D97-AF65-F5344CB8AC3E}">
        <p14:creationId xmlns:p14="http://schemas.microsoft.com/office/powerpoint/2010/main" val="1089002679"/>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pPr>
              <a:defRPr/>
            </a:pPr>
            <a:r>
              <a:rPr lang="en-US" dirty="0"/>
              <a:t>The Globe Project’s </a:t>
            </a:r>
            <a:br>
              <a:rPr lang="en-US" dirty="0"/>
            </a:br>
            <a:r>
              <a:rPr lang="en-US" dirty="0"/>
              <a:t>Nine Cultural Dimensions</a:t>
            </a:r>
          </a:p>
        </p:txBody>
      </p:sp>
      <p:sp>
        <p:nvSpPr>
          <p:cNvPr id="3" name="Content Placeholder 2"/>
          <p:cNvSpPr>
            <a:spLocks noGrp="1"/>
          </p:cNvSpPr>
          <p:nvPr>
            <p:ph idx="1"/>
          </p:nvPr>
        </p:nvSpPr>
        <p:spPr/>
        <p:txBody>
          <a:bodyPr/>
          <a:lstStyle/>
          <a:p>
            <a:pPr>
              <a:defRPr/>
            </a:pPr>
            <a:r>
              <a:rPr lang="en-US" b="1" dirty="0">
                <a:solidFill>
                  <a:schemeClr val="tx2">
                    <a:lumMod val="75000"/>
                  </a:schemeClr>
                </a:solidFill>
              </a:rPr>
              <a:t>Future orientation</a:t>
            </a:r>
          </a:p>
          <a:p>
            <a:pPr lvl="1">
              <a:defRPr/>
            </a:pPr>
            <a:r>
              <a:rPr lang="en-US" dirty="0"/>
              <a:t>how much should people delay gratification by planning and saving for the future</a:t>
            </a:r>
          </a:p>
          <a:p>
            <a:pPr>
              <a:defRPr/>
            </a:pPr>
            <a:r>
              <a:rPr lang="en-US" b="1" dirty="0">
                <a:solidFill>
                  <a:schemeClr val="tx2">
                    <a:lumMod val="75000"/>
                  </a:schemeClr>
                </a:solidFill>
              </a:rPr>
              <a:t>Performance orientation</a:t>
            </a:r>
          </a:p>
          <a:p>
            <a:pPr lvl="1">
              <a:defRPr/>
            </a:pPr>
            <a:r>
              <a:rPr lang="en-US" dirty="0"/>
              <a:t>how much should individuals be rewarded for improvement and excellence</a:t>
            </a:r>
          </a:p>
          <a:p>
            <a:pPr>
              <a:defRPr/>
            </a:pPr>
            <a:r>
              <a:rPr lang="en-US" b="1" dirty="0">
                <a:solidFill>
                  <a:schemeClr val="tx2">
                    <a:lumMod val="75000"/>
                  </a:schemeClr>
                </a:solidFill>
              </a:rPr>
              <a:t>Humane orientation</a:t>
            </a:r>
          </a:p>
          <a:p>
            <a:pPr lvl="1">
              <a:defRPr/>
            </a:pPr>
            <a:r>
              <a:rPr lang="en-US" dirty="0"/>
              <a:t>how much should society encourage and reward people for being kind, fair, friendly, and generous</a:t>
            </a:r>
          </a:p>
        </p:txBody>
      </p:sp>
      <p:sp>
        <p:nvSpPr>
          <p:cNvPr id="4" name="Footer Placeholder 3"/>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540C88A4-B69C-41D3-924F-2E8B85C580A6}" type="slidenum">
              <a:rPr lang="en-US"/>
              <a:pPr>
                <a:defRPr/>
              </a:pPr>
              <a:t>31</a:t>
            </a:fld>
            <a:endParaRPr lang="en-US" dirty="0"/>
          </a:p>
        </p:txBody>
      </p:sp>
    </p:spTree>
    <p:extLst>
      <p:ext uri="{BB962C8B-B14F-4D97-AF65-F5344CB8AC3E}">
        <p14:creationId xmlns:p14="http://schemas.microsoft.com/office/powerpoint/2010/main" val="1290393427"/>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pPr>
              <a:defRPr/>
            </a:pPr>
            <a:r>
              <a:rPr lang="en-US" dirty="0"/>
              <a:t>Other Cultural Variations</a:t>
            </a:r>
          </a:p>
        </p:txBody>
      </p:sp>
      <p:sp>
        <p:nvSpPr>
          <p:cNvPr id="45059" name="Content Placeholder 5"/>
          <p:cNvSpPr>
            <a:spLocks noGrp="1"/>
          </p:cNvSpPr>
          <p:nvPr>
            <p:ph idx="1"/>
          </p:nvPr>
        </p:nvSpPr>
        <p:spPr/>
        <p:txBody>
          <a:bodyPr/>
          <a:lstStyle/>
          <a:p>
            <a:pPr marL="514350" indent="-514350">
              <a:buClr>
                <a:srgbClr val="0000FF"/>
              </a:buClr>
              <a:buFont typeface="Calibri" pitchFamily="34" charset="0"/>
              <a:buAutoNum type="arabicPeriod"/>
            </a:pPr>
            <a:r>
              <a:rPr lang="en-US" altLang="en-US" dirty="0"/>
              <a:t>Language</a:t>
            </a:r>
          </a:p>
          <a:p>
            <a:pPr marL="514350" indent="-514350">
              <a:buClr>
                <a:srgbClr val="0000FF"/>
              </a:buClr>
              <a:buFont typeface="Calibri" pitchFamily="34" charset="0"/>
              <a:buAutoNum type="arabicPeriod"/>
            </a:pPr>
            <a:r>
              <a:rPr lang="en-US" altLang="en-US" dirty="0"/>
              <a:t>Interpersonal space</a:t>
            </a:r>
          </a:p>
          <a:p>
            <a:pPr marL="514350" indent="-514350">
              <a:buClr>
                <a:srgbClr val="0000FF"/>
              </a:buClr>
              <a:buFont typeface="Calibri" pitchFamily="34" charset="0"/>
              <a:buAutoNum type="arabicPeriod"/>
            </a:pPr>
            <a:r>
              <a:rPr lang="en-US" altLang="en-US" dirty="0"/>
              <a:t>Communication</a:t>
            </a:r>
          </a:p>
          <a:p>
            <a:pPr marL="514350" indent="-514350">
              <a:buClr>
                <a:srgbClr val="0000FF"/>
              </a:buClr>
              <a:buFont typeface="Calibri" pitchFamily="34" charset="0"/>
              <a:buAutoNum type="arabicPeriod"/>
            </a:pPr>
            <a:r>
              <a:rPr lang="en-US" altLang="en-US" dirty="0"/>
              <a:t>Time orientation</a:t>
            </a:r>
          </a:p>
          <a:p>
            <a:pPr marL="914400" lvl="1" indent="-514350">
              <a:buClr>
                <a:srgbClr val="0000FF"/>
              </a:buClr>
              <a:buFont typeface="Arial" charset="0"/>
              <a:buChar char="•"/>
            </a:pPr>
            <a:r>
              <a:rPr lang="en-US" altLang="en-US" dirty="0"/>
              <a:t>Monochronic, Polychronic </a:t>
            </a:r>
          </a:p>
          <a:p>
            <a:pPr marL="514350" indent="-514350">
              <a:buClr>
                <a:srgbClr val="0000FF"/>
              </a:buClr>
              <a:buFont typeface="Calibri" pitchFamily="34" charset="0"/>
              <a:buAutoNum type="arabicPeriod"/>
            </a:pPr>
            <a:r>
              <a:rPr lang="en-US" altLang="en-US" dirty="0"/>
              <a:t>Religion</a:t>
            </a:r>
          </a:p>
          <a:p>
            <a:pPr marL="514350" indent="-514350">
              <a:buClr>
                <a:srgbClr val="0000FF"/>
              </a:buClr>
              <a:buFont typeface="Calibri" pitchFamily="34" charset="0"/>
              <a:buAutoNum type="arabicPeriod"/>
            </a:pPr>
            <a:r>
              <a:rPr lang="en-US" altLang="en-US" dirty="0"/>
              <a:t>Law and political stability</a:t>
            </a:r>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A0A3D908-C85A-415C-9061-5B250A418641}" type="slidenum">
              <a:rPr lang="en-US"/>
              <a:pPr>
                <a:defRPr/>
              </a:pPr>
              <a:t>32</a:t>
            </a:fld>
            <a:endParaRPr lang="en-US" dirty="0"/>
          </a:p>
        </p:txBody>
      </p:sp>
    </p:spTree>
    <p:extLst>
      <p:ext uri="{BB962C8B-B14F-4D97-AF65-F5344CB8AC3E}">
        <p14:creationId xmlns:p14="http://schemas.microsoft.com/office/powerpoint/2010/main" val="1737006022"/>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U.S. Managers on Foreign Assignments: Why Do They Fail?</a:t>
            </a:r>
          </a:p>
        </p:txBody>
      </p:sp>
      <p:sp>
        <p:nvSpPr>
          <p:cNvPr id="3" name="Content Placeholder 2"/>
          <p:cNvSpPr>
            <a:spLocks noGrp="1"/>
          </p:cNvSpPr>
          <p:nvPr>
            <p:ph idx="1"/>
          </p:nvPr>
        </p:nvSpPr>
        <p:spPr/>
        <p:txBody>
          <a:bodyPr/>
          <a:lstStyle/>
          <a:p>
            <a:pPr>
              <a:defRPr/>
            </a:pPr>
            <a:r>
              <a:rPr lang="en-US" b="1" dirty="0">
                <a:solidFill>
                  <a:schemeClr val="tx2">
                    <a:lumMod val="75000"/>
                  </a:schemeClr>
                </a:solidFill>
              </a:rPr>
              <a:t>Expatriates</a:t>
            </a:r>
            <a:r>
              <a:rPr lang="en-US" b="1" dirty="0"/>
              <a:t> </a:t>
            </a:r>
            <a:r>
              <a:rPr lang="en-US" dirty="0"/>
              <a:t> </a:t>
            </a:r>
          </a:p>
          <a:p>
            <a:pPr lvl="1">
              <a:defRPr/>
            </a:pPr>
            <a:r>
              <a:rPr lang="en-US" dirty="0"/>
              <a:t>people living or working in a foreign country</a:t>
            </a:r>
          </a:p>
          <a:p>
            <a:pPr>
              <a:defRPr/>
            </a:pPr>
            <a:endParaRPr lang="en-US" dirty="0"/>
          </a:p>
          <a:p>
            <a:pPr>
              <a:defRPr/>
            </a:pPr>
            <a:r>
              <a:rPr lang="en-US" dirty="0"/>
              <a:t>10%–20% of all U.S. managers sent abroad returned early because of job dissatisfaction or adjustment difficulties</a:t>
            </a:r>
          </a:p>
        </p:txBody>
      </p:sp>
      <p:sp>
        <p:nvSpPr>
          <p:cNvPr id="5" name="Footer Placeholder 4"/>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4" name="Slide Number Placeholder 3"/>
          <p:cNvSpPr>
            <a:spLocks noGrp="1"/>
          </p:cNvSpPr>
          <p:nvPr>
            <p:ph type="sldNum" sz="quarter" idx="12"/>
          </p:nvPr>
        </p:nvSpPr>
        <p:spPr/>
        <p:txBody>
          <a:bodyPr/>
          <a:lstStyle/>
          <a:p>
            <a:pPr>
              <a:defRPr/>
            </a:pPr>
            <a:r>
              <a:rPr lang="en-US" dirty="0"/>
              <a:t>4-</a:t>
            </a:r>
            <a:fld id="{C9BAF2AA-5D82-467C-9EA9-A88A6C06C8DF}" type="slidenum">
              <a:rPr lang="en-US"/>
              <a:pPr>
                <a:defRPr/>
              </a:pPr>
              <a:t>33</a:t>
            </a:fld>
            <a:endParaRPr lang="en-US" dirty="0"/>
          </a:p>
        </p:txBody>
      </p:sp>
    </p:spTree>
    <p:extLst>
      <p:ext uri="{BB962C8B-B14F-4D97-AF65-F5344CB8AC3E}">
        <p14:creationId xmlns:p14="http://schemas.microsoft.com/office/powerpoint/2010/main" val="604013490"/>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Autofit/>
          </a:bodyPr>
          <a:lstStyle/>
          <a:p>
            <a:r>
              <a:rPr lang="en-US" sz="4000" dirty="0"/>
              <a:t>Competition &amp; Globalization: Who Will Be No. 1 Tomorrow?</a:t>
            </a:r>
          </a:p>
        </p:txBody>
      </p:sp>
      <p:sp>
        <p:nvSpPr>
          <p:cNvPr id="7171" name="Content Placeholder 2"/>
          <p:cNvSpPr>
            <a:spLocks noGrp="1"/>
          </p:cNvSpPr>
          <p:nvPr>
            <p:ph sz="half" idx="1"/>
          </p:nvPr>
        </p:nvSpPr>
        <p:spPr/>
        <p:txBody>
          <a:bodyPr/>
          <a:lstStyle/>
          <a:p>
            <a:pPr>
              <a:defRPr/>
            </a:pPr>
            <a:r>
              <a:rPr lang="en-US" b="1" dirty="0">
                <a:solidFill>
                  <a:schemeClr val="tx2">
                    <a:lumMod val="75000"/>
                  </a:schemeClr>
                </a:solidFill>
              </a:rPr>
              <a:t>Globalization</a:t>
            </a:r>
            <a:r>
              <a:rPr lang="en-US" dirty="0"/>
              <a:t> </a:t>
            </a:r>
          </a:p>
          <a:p>
            <a:pPr lvl="1">
              <a:defRPr/>
            </a:pPr>
            <a:r>
              <a:rPr lang="en-US" dirty="0"/>
              <a:t>the trend of the world economy toward becoming a more interdependent system</a:t>
            </a:r>
          </a:p>
        </p:txBody>
      </p:sp>
      <p:pic>
        <p:nvPicPr>
          <p:cNvPr id="10245" name="Content Placeholder 6"/>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flipH="1">
            <a:off x="5486400" y="2057400"/>
            <a:ext cx="2667000" cy="367583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6539A2E6-FB92-4B39-BF97-FD86BF8818CD}" type="slidenum">
              <a:rPr lang="en-US"/>
              <a:pPr>
                <a:defRPr/>
              </a:pPr>
              <a:t>4</a:t>
            </a:fld>
            <a:endParaRPr lang="en-US" dirty="0"/>
          </a:p>
        </p:txBody>
      </p:sp>
    </p:spTree>
    <p:extLst>
      <p:ext uri="{BB962C8B-B14F-4D97-AF65-F5344CB8AC3E}">
        <p14:creationId xmlns:p14="http://schemas.microsoft.com/office/powerpoint/2010/main" val="4100444533"/>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a:defRPr/>
            </a:pPr>
            <a:r>
              <a:rPr lang="en-US" dirty="0"/>
              <a:t>The Rise of the “Global Village” &amp; Electronic Commerce</a:t>
            </a:r>
          </a:p>
        </p:txBody>
      </p:sp>
      <p:sp>
        <p:nvSpPr>
          <p:cNvPr id="8195" name="Content Placeholder 2"/>
          <p:cNvSpPr>
            <a:spLocks noGrp="1"/>
          </p:cNvSpPr>
          <p:nvPr>
            <p:ph idx="1"/>
          </p:nvPr>
        </p:nvSpPr>
        <p:spPr/>
        <p:txBody>
          <a:bodyPr/>
          <a:lstStyle/>
          <a:p>
            <a:pPr>
              <a:defRPr/>
            </a:pPr>
            <a:r>
              <a:rPr lang="en-US" b="1" dirty="0">
                <a:solidFill>
                  <a:schemeClr val="tx2">
                    <a:lumMod val="75000"/>
                  </a:schemeClr>
                </a:solidFill>
              </a:rPr>
              <a:t>Global village </a:t>
            </a:r>
          </a:p>
          <a:p>
            <a:pPr lvl="1">
              <a:defRPr/>
            </a:pPr>
            <a:r>
              <a:rPr lang="en-US" dirty="0"/>
              <a:t>the “shrinking” of time and space as air travel and the electronic media have made it much easier for the people of the globe to communicate with one another</a:t>
            </a:r>
          </a:p>
          <a:p>
            <a:pPr>
              <a:defRPr/>
            </a:pPr>
            <a:endParaRPr lang="en-US" dirty="0"/>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CDA9A72C-89DE-496C-A1AF-D4ED020A1079}" type="slidenum">
              <a:rPr lang="en-US"/>
              <a:pPr>
                <a:defRPr/>
              </a:pPr>
              <a:t>5</a:t>
            </a:fld>
            <a:endParaRPr lang="en-US" dirty="0"/>
          </a:p>
        </p:txBody>
      </p:sp>
    </p:spTree>
    <p:extLst>
      <p:ext uri="{BB962C8B-B14F-4D97-AF65-F5344CB8AC3E}">
        <p14:creationId xmlns:p14="http://schemas.microsoft.com/office/powerpoint/2010/main" val="3243608335"/>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a:defRPr/>
            </a:pPr>
            <a:r>
              <a:rPr lang="en-US" dirty="0"/>
              <a:t>The Rise of the “Global Village” &amp; Electronic Commerce</a:t>
            </a:r>
          </a:p>
        </p:txBody>
      </p:sp>
      <p:sp>
        <p:nvSpPr>
          <p:cNvPr id="9219" name="Content Placeholder 2"/>
          <p:cNvSpPr>
            <a:spLocks noGrp="1"/>
          </p:cNvSpPr>
          <p:nvPr>
            <p:ph idx="1"/>
          </p:nvPr>
        </p:nvSpPr>
        <p:spPr/>
        <p:txBody>
          <a:bodyPr/>
          <a:lstStyle/>
          <a:p>
            <a:pPr marL="457200" indent="-457200">
              <a:defRPr/>
            </a:pPr>
            <a:r>
              <a:rPr lang="en-US" b="1" dirty="0">
                <a:solidFill>
                  <a:schemeClr val="tx2">
                    <a:lumMod val="75000"/>
                  </a:schemeClr>
                </a:solidFill>
              </a:rPr>
              <a:t>E-commerce</a:t>
            </a:r>
            <a:r>
              <a:rPr lang="en-US" dirty="0">
                <a:solidFill>
                  <a:schemeClr val="tx2">
                    <a:lumMod val="75000"/>
                  </a:schemeClr>
                </a:solidFill>
              </a:rPr>
              <a:t> </a:t>
            </a:r>
          </a:p>
          <a:p>
            <a:pPr marL="457200" lvl="1" indent="-457200">
              <a:defRPr/>
            </a:pPr>
            <a:r>
              <a:rPr lang="en-US" dirty="0"/>
              <a:t>the buying and selling of products and services through computer networks</a:t>
            </a:r>
          </a:p>
          <a:p>
            <a:pPr marL="457200" lvl="1" indent="-457200">
              <a:defRPr/>
            </a:pPr>
            <a:endParaRPr lang="en-US" sz="1000" dirty="0"/>
          </a:p>
          <a:p>
            <a:pPr marL="457200" indent="-457200"/>
            <a:r>
              <a:rPr lang="en-US" dirty="0"/>
              <a:t>U.S. retail e-commerce sales were estimated at </a:t>
            </a:r>
            <a:r>
              <a:rPr lang="en-US" dirty="0">
                <a:solidFill>
                  <a:schemeClr val="accent6">
                    <a:lumMod val="75000"/>
                  </a:schemeClr>
                </a:solidFill>
              </a:rPr>
              <a:t>$263.3 billion </a:t>
            </a:r>
            <a:r>
              <a:rPr lang="en-US" dirty="0"/>
              <a:t>for 2013, up 16.9% over the previous year</a:t>
            </a:r>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pPr>
              <a:defRPr/>
            </a:pPr>
            <a:r>
              <a:rPr lang="en-US" dirty="0"/>
              <a:t>4-</a:t>
            </a:r>
            <a:fld id="{22E12CCF-4F73-46C8-8007-DF7D9B6935FD}" type="slidenum">
              <a:rPr lang="en-US"/>
              <a:pPr>
                <a:defRPr/>
              </a:pPr>
              <a:t>6</a:t>
            </a:fld>
            <a:endParaRPr lang="en-US" dirty="0"/>
          </a:p>
        </p:txBody>
      </p:sp>
    </p:spTree>
    <p:extLst>
      <p:ext uri="{BB962C8B-B14F-4D97-AF65-F5344CB8AC3E}">
        <p14:creationId xmlns:p14="http://schemas.microsoft.com/office/powerpoint/2010/main" val="171442839"/>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dirty="0"/>
              <a:t>One Big World Market: </a:t>
            </a:r>
            <a:br>
              <a:rPr lang="en-US" dirty="0"/>
            </a:br>
            <a:r>
              <a:rPr lang="en-US" dirty="0"/>
              <a:t>The Global Economy</a:t>
            </a:r>
          </a:p>
        </p:txBody>
      </p:sp>
      <p:sp>
        <p:nvSpPr>
          <p:cNvPr id="12291" name="Content Placeholder 2"/>
          <p:cNvSpPr>
            <a:spLocks noGrp="1"/>
          </p:cNvSpPr>
          <p:nvPr>
            <p:ph idx="1"/>
          </p:nvPr>
        </p:nvSpPr>
        <p:spPr/>
        <p:txBody>
          <a:bodyPr/>
          <a:lstStyle/>
          <a:p>
            <a:r>
              <a:rPr lang="en-US" b="1" dirty="0">
                <a:solidFill>
                  <a:schemeClr val="tx2">
                    <a:lumMod val="75000"/>
                  </a:schemeClr>
                </a:solidFill>
              </a:rPr>
              <a:t>Positive effects </a:t>
            </a:r>
          </a:p>
          <a:p>
            <a:pPr lvl="1"/>
            <a:r>
              <a:rPr lang="en-US" dirty="0"/>
              <a:t>world will be far more interconnected leading to better and more affordable products, as well as ever better communication among nations</a:t>
            </a:r>
          </a:p>
          <a:p>
            <a:r>
              <a:rPr lang="en-US" b="1" dirty="0">
                <a:solidFill>
                  <a:schemeClr val="tx2">
                    <a:lumMod val="75000"/>
                  </a:schemeClr>
                </a:solidFill>
              </a:rPr>
              <a:t>Negative effects </a:t>
            </a:r>
          </a:p>
          <a:p>
            <a:pPr lvl="1"/>
            <a:r>
              <a:rPr lang="en-US" dirty="0"/>
              <a:t>the movement, or outsourcing, of formerly well-paying jobs overseas as companies seek cheaper labor costs, particularly in manufacturing</a:t>
            </a:r>
          </a:p>
        </p:txBody>
      </p:sp>
      <p:sp>
        <p:nvSpPr>
          <p:cNvPr id="3" name="Footer Placeholder 2"/>
          <p:cNvSpPr>
            <a:spLocks noGrp="1"/>
          </p:cNvSpPr>
          <p:nvPr>
            <p:ph type="ftr" sz="quarter" idx="11"/>
          </p:nvPr>
        </p:nvSpPr>
        <p:spPr/>
        <p:txBody>
          <a:bodyPr/>
          <a:lstStyle/>
          <a:p>
            <a:r>
              <a:rPr lang="en-US" dirty="0"/>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Slide Number Placeholder 1"/>
          <p:cNvSpPr>
            <a:spLocks noGrp="1"/>
          </p:cNvSpPr>
          <p:nvPr>
            <p:ph type="sldNum" sz="quarter" idx="12"/>
          </p:nvPr>
        </p:nvSpPr>
        <p:spPr/>
        <p:txBody>
          <a:bodyPr/>
          <a:lstStyle/>
          <a:p>
            <a:r>
              <a:rPr lang="en-US" dirty="0"/>
              <a:t>4-</a:t>
            </a:r>
            <a:fld id="{87A27C1F-81F4-4987-8BE8-DBB08719543A}" type="slidenum">
              <a:rPr lang="en-US" smtClean="0"/>
              <a:pPr/>
              <a:t>7</a:t>
            </a:fld>
            <a:endParaRPr lang="en-US" dirty="0"/>
          </a:p>
        </p:txBody>
      </p:sp>
    </p:spTree>
    <p:extLst>
      <p:ext uri="{BB962C8B-B14F-4D97-AF65-F5344CB8AC3E}">
        <p14:creationId xmlns:p14="http://schemas.microsoft.com/office/powerpoint/2010/main" val="1290274285"/>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E9A559-6645-438B-9246-20A6BD04F9C0}"/>
              </a:ext>
            </a:extLst>
          </p:cNvPr>
          <p:cNvSpPr>
            <a:spLocks noGrp="1"/>
          </p:cNvSpPr>
          <p:nvPr>
            <p:ph type="ftr" sz="quarter" idx="11"/>
          </p:nvPr>
        </p:nvSpPr>
        <p:spPr/>
        <p:txBody>
          <a:bodyPr/>
          <a:lstStyle/>
          <a:p>
            <a:r>
              <a:rPr lang="en-US"/>
              <a:t>© 2016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p>
        </p:txBody>
      </p:sp>
      <p:sp>
        <p:nvSpPr>
          <p:cNvPr id="3" name="Slide Number Placeholder 2">
            <a:extLst>
              <a:ext uri="{FF2B5EF4-FFF2-40B4-BE49-F238E27FC236}">
                <a16:creationId xmlns:a16="http://schemas.microsoft.com/office/drawing/2014/main" id="{26811064-6D5D-4206-B112-F37743F40091}"/>
              </a:ext>
            </a:extLst>
          </p:cNvPr>
          <p:cNvSpPr>
            <a:spLocks noGrp="1"/>
          </p:cNvSpPr>
          <p:nvPr>
            <p:ph type="sldNum" sz="quarter" idx="12"/>
          </p:nvPr>
        </p:nvSpPr>
        <p:spPr/>
        <p:txBody>
          <a:bodyPr/>
          <a:lstStyle/>
          <a:p>
            <a:fld id="{FF72BD3F-3F8B-411E-910D-23214DC1E295}" type="slidenum">
              <a:rPr lang="en-US" smtClean="0"/>
              <a:pPr/>
              <a:t>8</a:t>
            </a:fld>
            <a:endParaRPr lang="en-US" dirty="0"/>
          </a:p>
        </p:txBody>
      </p:sp>
      <p:pic>
        <p:nvPicPr>
          <p:cNvPr id="5" name="Picture 4">
            <a:extLst>
              <a:ext uri="{FF2B5EF4-FFF2-40B4-BE49-F238E27FC236}">
                <a16:creationId xmlns:a16="http://schemas.microsoft.com/office/drawing/2014/main" id="{F3609E3A-C107-4A31-9CAD-569B8774221F}"/>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405934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69945F-5290-4294-BA9C-4DC68946E9D2}"/>
              </a:ext>
            </a:extLst>
          </p:cNvPr>
          <p:cNvSpPr>
            <a:spLocks noGrp="1"/>
          </p:cNvSpPr>
          <p:nvPr>
            <p:ph type="ftr" sz="quarter" idx="11"/>
          </p:nvPr>
        </p:nvSpPr>
        <p:spPr/>
        <p:txBody>
          <a:bodyPr/>
          <a:lstStyle/>
          <a:p>
            <a:r>
              <a:rPr lang="en-US"/>
              <a:t>© 2016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p>
        </p:txBody>
      </p:sp>
      <p:sp>
        <p:nvSpPr>
          <p:cNvPr id="3" name="Slide Number Placeholder 2">
            <a:extLst>
              <a:ext uri="{FF2B5EF4-FFF2-40B4-BE49-F238E27FC236}">
                <a16:creationId xmlns:a16="http://schemas.microsoft.com/office/drawing/2014/main" id="{32D140BE-6F8C-4329-A8AD-1647DAF1B710}"/>
              </a:ext>
            </a:extLst>
          </p:cNvPr>
          <p:cNvSpPr>
            <a:spLocks noGrp="1"/>
          </p:cNvSpPr>
          <p:nvPr>
            <p:ph type="sldNum" sz="quarter" idx="12"/>
          </p:nvPr>
        </p:nvSpPr>
        <p:spPr/>
        <p:txBody>
          <a:bodyPr/>
          <a:lstStyle/>
          <a:p>
            <a:fld id="{FF72BD3F-3F8B-411E-910D-23214DC1E295}" type="slidenum">
              <a:rPr lang="en-US" smtClean="0"/>
              <a:pPr/>
              <a:t>9</a:t>
            </a:fld>
            <a:endParaRPr lang="en-US" dirty="0"/>
          </a:p>
        </p:txBody>
      </p:sp>
      <p:pic>
        <p:nvPicPr>
          <p:cNvPr id="5" name="Picture 4">
            <a:extLst>
              <a:ext uri="{FF2B5EF4-FFF2-40B4-BE49-F238E27FC236}">
                <a16:creationId xmlns:a16="http://schemas.microsoft.com/office/drawing/2014/main" id="{7CFD3399-FF1F-45C0-B391-BA65F6AC5BC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2938085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08663d97-810d-483e-9a16-0a009e4410a1"/>
</p:tagLst>
</file>

<file path=ppt/tags/tag2.xml><?xml version="1.0" encoding="utf-8"?>
<p:tagLst xmlns:a="http://schemas.openxmlformats.org/drawingml/2006/main" xmlns:r="http://schemas.openxmlformats.org/officeDocument/2006/relationships" xmlns:p="http://schemas.openxmlformats.org/presentationml/2006/main">
  <p:tag name="__PE_POLL_EMBED_ID" val="98ca0160-ed2c-41ce-a6df-3f2960a93516"/>
</p:tagLst>
</file>

<file path=ppt/tags/tag3.xml><?xml version="1.0" encoding="utf-8"?>
<p:tagLst xmlns:a="http://schemas.openxmlformats.org/drawingml/2006/main" xmlns:r="http://schemas.openxmlformats.org/officeDocument/2006/relationships" xmlns:p="http://schemas.openxmlformats.org/presentationml/2006/main">
  <p:tag name="__PE_POLL_EMBED_ID" val="bbc3d7db-cbcd-4325-8259-a19c61fdbf5d"/>
</p:tagLst>
</file>

<file path=ppt/tags/tag4.xml><?xml version="1.0" encoding="utf-8"?>
<p:tagLst xmlns:a="http://schemas.openxmlformats.org/drawingml/2006/main" xmlns:r="http://schemas.openxmlformats.org/officeDocument/2006/relationships" xmlns:p="http://schemas.openxmlformats.org/presentationml/2006/main">
  <p:tag name="__PE_POLL_EMBED_ID" val="1521a6ef-bcb3-46fe-bd40-4f64800e40a1"/>
</p:tagLst>
</file>

<file path=ppt/tags/tag5.xml><?xml version="1.0" encoding="utf-8"?>
<p:tagLst xmlns:a="http://schemas.openxmlformats.org/drawingml/2006/main" xmlns:r="http://schemas.openxmlformats.org/officeDocument/2006/relationships" xmlns:p="http://schemas.openxmlformats.org/presentationml/2006/main">
  <p:tag name="__PE_POLL_EMBED_ID" val="894a64b7-7399-427c-8df6-37159356922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3335</Words>
  <Application>Microsoft Office PowerPoint</Application>
  <PresentationFormat>On-screen Show (4:3)</PresentationFormat>
  <Paragraphs>234</Paragraphs>
  <Slides>33</Slides>
  <Notes>12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Times</vt:lpstr>
      <vt:lpstr>Times New Roman</vt:lpstr>
      <vt:lpstr>Wingdings</vt:lpstr>
      <vt:lpstr>Office Theme</vt:lpstr>
      <vt:lpstr>Global Management Managing across Borders</vt:lpstr>
      <vt:lpstr>Major Questions You Should Be Able to Answer</vt:lpstr>
      <vt:lpstr>Major Questions You Should Be Able to Answer</vt:lpstr>
      <vt:lpstr>Competition &amp; Globalization: Who Will Be No. 1 Tomorrow?</vt:lpstr>
      <vt:lpstr>The Rise of the “Global Village” &amp; Electronic Commerce</vt:lpstr>
      <vt:lpstr>The Rise of the “Global Village” &amp; Electronic Commerce</vt:lpstr>
      <vt:lpstr>One Big World Market:  The Global Economy</vt:lpstr>
      <vt:lpstr>PowerPoint Presentation</vt:lpstr>
      <vt:lpstr>PowerPoint Presentation</vt:lpstr>
      <vt:lpstr>PowerPoint Presentation</vt:lpstr>
      <vt:lpstr>Question</vt:lpstr>
      <vt:lpstr>Why Learn About International Management?</vt:lpstr>
      <vt:lpstr>Being a Star Road Warrior</vt:lpstr>
      <vt:lpstr>Why Companies Expand Internationally</vt:lpstr>
      <vt:lpstr>Five Ways of Expanding Internationally</vt:lpstr>
      <vt:lpstr>How Companies Expand Internationally</vt:lpstr>
      <vt:lpstr>How Companies Expand Internationally</vt:lpstr>
      <vt:lpstr>Top 10 exporting countries, 1999 and 2013</vt:lpstr>
      <vt:lpstr>How Companies Expand Internationally</vt:lpstr>
      <vt:lpstr>How Companies Expand Internationally</vt:lpstr>
      <vt:lpstr>How Companies Expand Internationally</vt:lpstr>
      <vt:lpstr>Barriers to International Trade</vt:lpstr>
      <vt:lpstr>Major Trading Blocs</vt:lpstr>
      <vt:lpstr>Question</vt:lpstr>
      <vt:lpstr>PowerPoint Presentation</vt:lpstr>
      <vt:lpstr>PowerPoint Presentation</vt:lpstr>
      <vt:lpstr>The Importance of National Culture</vt:lpstr>
      <vt:lpstr>Cultural Dimensions:  The GLOBE Project</vt:lpstr>
      <vt:lpstr>The Globe Project’s  Nine Cultural Dimensions</vt:lpstr>
      <vt:lpstr>The Globe Project’s  Nine Cultural Dimensions</vt:lpstr>
      <vt:lpstr>The Globe Project’s  Nine Cultural Dimensions</vt:lpstr>
      <vt:lpstr>Other Cultural Variations</vt:lpstr>
      <vt:lpstr>U.S. Managers on Foreign Assignments: Why Do They Fail?</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Bcox</dc:creator>
  <cp:lastModifiedBy>Messer, Joe R</cp:lastModifiedBy>
  <cp:revision>36</cp:revision>
  <cp:lastPrinted>2016-02-11T13:55:49Z</cp:lastPrinted>
  <dcterms:created xsi:type="dcterms:W3CDTF">2014-06-13T18:40:11Z</dcterms:created>
  <dcterms:modified xsi:type="dcterms:W3CDTF">2021-09-28T21:32:32Z</dcterms:modified>
</cp:coreProperties>
</file>