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256" r:id="rId3"/>
    <p:sldId id="277" r:id="rId4"/>
    <p:sldId id="334" r:id="rId5"/>
    <p:sldId id="377" r:id="rId6"/>
    <p:sldId id="346" r:id="rId7"/>
    <p:sldId id="350" r:id="rId8"/>
    <p:sldId id="371" r:id="rId9"/>
    <p:sldId id="357" r:id="rId10"/>
    <p:sldId id="358"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6910" autoAdjust="0"/>
  </p:normalViewPr>
  <p:slideViewPr>
    <p:cSldViewPr snapToGrid="0" snapToObjects="1">
      <p:cViewPr>
        <p:scale>
          <a:sx n="56" d="100"/>
          <a:sy n="56" d="100"/>
        </p:scale>
        <p:origin x="776"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2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08A76F-2B05-413E-976F-0BF7E126CE6E}" type="datetimeFigureOut">
              <a:rPr lang="en-US" smtClean="0"/>
              <a:pPr/>
              <a:t>3/1/2022</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335C6-3C3E-4B80-A9C6-74F0A1957479}" type="datetimeFigureOut">
              <a:rPr lang="en-US" smtClean="0"/>
              <a:pPr/>
              <a:t>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business cards</a:t>
            </a:r>
          </a:p>
          <a:p>
            <a:r>
              <a:rPr lang="en-US" dirty="0"/>
              <a:t>Danish Beers on Friday at 2:30</a:t>
            </a:r>
          </a:p>
          <a:p>
            <a:r>
              <a:rPr lang="en-US" dirty="0"/>
              <a:t>Dutch coffee / water</a:t>
            </a:r>
          </a:p>
        </p:txBody>
      </p:sp>
      <p:sp>
        <p:nvSpPr>
          <p:cNvPr id="4" name="Slide Number Placeholder 3"/>
          <p:cNvSpPr>
            <a:spLocks noGrp="1"/>
          </p:cNvSpPr>
          <p:nvPr>
            <p:ph type="sldNum" sz="quarter" idx="5"/>
          </p:nvPr>
        </p:nvSpPr>
        <p:spPr/>
        <p:txBody>
          <a:bodyPr/>
          <a:lstStyle/>
          <a:p>
            <a:fld id="{5F91A0EE-5618-4FFB-9C66-974DDFCAFAC6}" type="slidenum">
              <a:rPr lang="en-US" smtClean="0"/>
              <a:pPr/>
              <a:t>8</a:t>
            </a:fld>
            <a:endParaRPr lang="en-US"/>
          </a:p>
        </p:txBody>
      </p:sp>
    </p:spTree>
    <p:extLst>
      <p:ext uri="{BB962C8B-B14F-4D97-AF65-F5344CB8AC3E}">
        <p14:creationId xmlns:p14="http://schemas.microsoft.com/office/powerpoint/2010/main" val="3764435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4" name="Picture 3">
            <a:extLst>
              <a:ext uri="{FF2B5EF4-FFF2-40B4-BE49-F238E27FC236}">
                <a16:creationId xmlns:a16="http://schemas.microsoft.com/office/drawing/2014/main" id="{14AF741C-B880-4E9A-8E7D-96A3946ABC9D}"/>
              </a:ext>
            </a:extLst>
          </p:cNvPr>
          <p:cNvPicPr>
            <a:picLocks noChangeAspect="1"/>
          </p:cNvPicPr>
          <p:nvPr userDrawn="1"/>
        </p:nvPicPr>
        <p:blipFill>
          <a:blip r:embed="rId3"/>
          <a:stretch>
            <a:fillRect/>
          </a:stretch>
        </p:blipFill>
        <p:spPr>
          <a:xfrm>
            <a:off x="4700016" y="2374108"/>
            <a:ext cx="3007487" cy="3892042"/>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March 1,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March 1,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March 1, 2022</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3" r:id="rId3"/>
    <p:sldLayoutId id="2147483691" r:id="rId4"/>
    <p:sldLayoutId id="2147483692" r:id="rId5"/>
    <p:sldLayoutId id="2147483694"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86" r:id="rId15"/>
    <p:sldLayoutId id="2147483687" r:id="rId16"/>
    <p:sldLayoutId id="2147483688" r:id="rId17"/>
    <p:sldLayoutId id="2147483689" r:id="rId18"/>
    <p:sldLayoutId id="2147483690"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openstax.org/books/principles-management/pages/6-3-the-globe-framework" TargetMode="External"/><Relationship Id="rId2" Type="http://schemas.openxmlformats.org/officeDocument/2006/relationships/slideLayout" Target="../slideLayouts/slideLayout24.xml"/><Relationship Id="rId1" Type="http://schemas.openxmlformats.org/officeDocument/2006/relationships/video" Target="https://www.youtube.com/embed/x2dGVrOtDtw?feature=oembed" TargetMode="External"/><Relationship Id="rId5" Type="http://schemas.openxmlformats.org/officeDocument/2006/relationships/image" Target="../media/image4.jpeg"/><Relationship Id="rId4" Type="http://schemas.openxmlformats.org/officeDocument/2006/relationships/hyperlink" Target="https://www.youtube.com/watch?v=x2dGVrOtDtw"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562" y="174037"/>
            <a:ext cx="9144000" cy="1011237"/>
          </a:xfrm>
        </p:spPr>
        <p:txBody>
          <a:bodyPr/>
          <a:lstStyle/>
          <a:p>
            <a:r>
              <a:rPr lang="en-US" dirty="0"/>
              <a:t>Principles of Management</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6 </a:t>
            </a:r>
            <a:r>
              <a:rPr lang="en-US" cap="all" dirty="0"/>
              <a:t>International Management</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798287" y="1061551"/>
            <a:ext cx="10813142" cy="4770537"/>
          </a:xfrm>
          <a:prstGeom prst="rect">
            <a:avLst/>
          </a:prstGeom>
        </p:spPr>
        <p:txBody>
          <a:bodyPr wrap="square">
            <a:spAutoFit/>
          </a:bodyPr>
          <a:lstStyle/>
          <a:p>
            <a:r>
              <a:rPr lang="en-US" sz="2800" b="1" dirty="0"/>
              <a:t>After reading this chapter, you should be able to answer these questions:</a:t>
            </a:r>
          </a:p>
          <a:p>
            <a:endParaRPr lang="en-US" sz="2800" dirty="0"/>
          </a:p>
          <a:p>
            <a:pPr marL="342900" indent="-342900">
              <a:buFont typeface="+mj-lt"/>
              <a:buAutoNum type="arabicPeriod"/>
            </a:pPr>
            <a:r>
              <a:rPr lang="en-US" sz="2200" dirty="0"/>
              <a:t>Why is it important to understand and appreciate the importance of international management in today’s world?</a:t>
            </a:r>
          </a:p>
          <a:p>
            <a:pPr marL="342900" indent="-342900">
              <a:buFont typeface="+mj-lt"/>
              <a:buAutoNum type="arabicPeriod"/>
            </a:pPr>
            <a:r>
              <a:rPr lang="en-US" sz="2200" dirty="0"/>
              <a:t>What is culture, and how can culture be understood through Hofstede’s cultural framework?</a:t>
            </a:r>
          </a:p>
          <a:p>
            <a:pPr marL="342900" indent="-342900">
              <a:buFont typeface="+mj-lt"/>
              <a:buAutoNum type="arabicPeriod"/>
            </a:pPr>
            <a:r>
              <a:rPr lang="en-US" sz="2200" dirty="0"/>
              <a:t>Why is an understanding of cultural stereotyping important, and what can students do to prepare for cultural stereotyping by looking at social institutions?</a:t>
            </a:r>
          </a:p>
          <a:p>
            <a:pPr marL="342900" indent="-342900">
              <a:buFont typeface="+mj-lt"/>
              <a:buAutoNum type="arabicPeriod"/>
            </a:pPr>
            <a:r>
              <a:rPr lang="en-US" sz="2200" dirty="0"/>
              <a:t>What steps can you undertake to be better prepared for cross-cultural assignments?</a:t>
            </a:r>
          </a:p>
          <a:p>
            <a:pPr marL="342900" indent="-342900">
              <a:buFont typeface="+mj-lt"/>
              <a:buAutoNum type="arabicPeriod"/>
            </a:pPr>
            <a:r>
              <a:rPr lang="en-US" sz="2200" dirty="0"/>
              <a:t>What are the main strategies that companies can use to go international?</a:t>
            </a:r>
          </a:p>
          <a:p>
            <a:pPr marL="342900" indent="-342900">
              <a:buFont typeface="+mj-lt"/>
              <a:buAutoNum type="arabicPeriod"/>
            </a:pPr>
            <a:r>
              <a:rPr lang="en-US" sz="2200" dirty="0"/>
              <a:t>Why might it be necessary for a company to go international, and how might it accomplish this goal?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173029" cy="1857829"/>
          </a:xfrm>
        </p:spPr>
        <p:txBody>
          <a:bodyPr>
            <a:normAutofit/>
          </a:bodyPr>
          <a:lstStyle/>
          <a:p>
            <a:r>
              <a:rPr lang="en-US" dirty="0"/>
              <a:t>Exhibit 6.2</a:t>
            </a:r>
            <a:r>
              <a:rPr lang="en-US" b="0" dirty="0"/>
              <a:t> </a:t>
            </a:r>
            <a:r>
              <a:rPr lang="en-US" dirty="0"/>
              <a:t>Foreign Direct Investment Inflows from Other Countries</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7088800" cy="246221"/>
          </a:xfrm>
          <a:prstGeom prst="rect">
            <a:avLst/>
          </a:prstGeom>
          <a:noFill/>
        </p:spPr>
        <p:txBody>
          <a:bodyPr wrap="none" rtlCol="0">
            <a:spAutoFit/>
          </a:bodyPr>
          <a:lstStyle/>
          <a:p>
            <a:r>
              <a:rPr lang="en-US" sz="1000" dirty="0"/>
              <a:t>Based on: UNCTAD, 2016, </a:t>
            </a:r>
            <a:r>
              <a:rPr lang="en-US" sz="1000" i="1" dirty="0"/>
              <a:t>World Investment Report, 2016</a:t>
            </a:r>
            <a:r>
              <a:rPr lang="en-US" sz="1000" dirty="0"/>
              <a:t>. (Attribution: Copyright Rice University, OpenStax, under CC-BY 4.0 license)</a:t>
            </a:r>
          </a:p>
        </p:txBody>
      </p:sp>
      <p:pic>
        <p:nvPicPr>
          <p:cNvPr id="4" name="Picture 3" descr="A vertical bar graph shows the top 15 recipients of Foreign direct investment in 2016. The vertical axis ranges from 0 to 400 in increments of 50. The horizontal axis of the graph represents the names of different countries from left to right. The data represented in the graph is as follows:  USA, 375; Hong Kong, 175; China, 135; Ireland, 100; Netherlands, 75; Switzerland, 70; Singapore, 62; Brazil, 60; Canada, 50; India, 45; France, 42; U K, 40; Germany, 30; Belgium, 30; Mexico, 25. All values are approximated.">
            <a:extLst>
              <a:ext uri="{FF2B5EF4-FFF2-40B4-BE49-F238E27FC236}">
                <a16:creationId xmlns:a16="http://schemas.microsoft.com/office/drawing/2014/main" id="{179013AF-EA89-49D6-B385-D533063E3625}"/>
              </a:ext>
            </a:extLst>
          </p:cNvPr>
          <p:cNvPicPr>
            <a:picLocks noChangeAspect="1"/>
          </p:cNvPicPr>
          <p:nvPr/>
        </p:nvPicPr>
        <p:blipFill>
          <a:blip r:embed="rId2"/>
          <a:stretch>
            <a:fillRect/>
          </a:stretch>
        </p:blipFill>
        <p:spPr>
          <a:xfrm>
            <a:off x="2362479" y="1125083"/>
            <a:ext cx="7539135" cy="54644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6.1 Hofstede’s Model of National Culture</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9300944" cy="400110"/>
          </a:xfrm>
          <a:prstGeom prst="rect">
            <a:avLst/>
          </a:prstGeom>
          <a:noFill/>
        </p:spPr>
        <p:txBody>
          <a:bodyPr wrap="none" rtlCol="0">
            <a:spAutoFit/>
          </a:bodyPr>
          <a:lstStyle/>
          <a:p>
            <a:r>
              <a:rPr lang="en-US" sz="1000" dirty="0"/>
              <a:t>Adapted from Geert Hofstede, “</a:t>
            </a:r>
            <a:r>
              <a:rPr lang="en-US" sz="1000" i="1" dirty="0"/>
              <a:t>Culture’s consequences: Comparing values, behaviors and institutions across nations</a:t>
            </a:r>
            <a:r>
              <a:rPr lang="en-US" sz="1000" dirty="0"/>
              <a:t>,” 2nd edition, 2001, Thousand Oaks, CA: Sage Publications.</a:t>
            </a:r>
          </a:p>
          <a:p>
            <a:r>
              <a:rPr lang="en-US" sz="1000" dirty="0"/>
              <a:t> (Attribution: Copyright Rice University, OpenStax, under CC-BY 4.0 license)</a:t>
            </a:r>
          </a:p>
        </p:txBody>
      </p:sp>
      <p:graphicFrame>
        <p:nvGraphicFramePr>
          <p:cNvPr id="3" name="Table 2">
            <a:extLst>
              <a:ext uri="{FF2B5EF4-FFF2-40B4-BE49-F238E27FC236}">
                <a16:creationId xmlns:a16="http://schemas.microsoft.com/office/drawing/2014/main" id="{1078959F-9AB2-41EB-80C3-A04D5B33449C}"/>
              </a:ext>
            </a:extLst>
          </p:cNvPr>
          <p:cNvGraphicFramePr>
            <a:graphicFrameLocks noGrp="1"/>
          </p:cNvGraphicFramePr>
          <p:nvPr>
            <p:extLst>
              <p:ext uri="{D42A27DB-BD31-4B8C-83A1-F6EECF244321}">
                <p14:modId xmlns:p14="http://schemas.microsoft.com/office/powerpoint/2010/main" val="154744890"/>
              </p:ext>
            </p:extLst>
          </p:nvPr>
        </p:nvGraphicFramePr>
        <p:xfrm>
          <a:off x="911599" y="900862"/>
          <a:ext cx="10619920" cy="5412307"/>
        </p:xfrm>
        <a:graphic>
          <a:graphicData uri="http://schemas.openxmlformats.org/drawingml/2006/table">
            <a:tbl>
              <a:tblPr/>
              <a:tblGrid>
                <a:gridCol w="2212524">
                  <a:extLst>
                    <a:ext uri="{9D8B030D-6E8A-4147-A177-3AD203B41FA5}">
                      <a16:colId xmlns:a16="http://schemas.microsoft.com/office/drawing/2014/main" val="1299336119"/>
                    </a:ext>
                  </a:extLst>
                </a:gridCol>
                <a:gridCol w="2101849">
                  <a:extLst>
                    <a:ext uri="{9D8B030D-6E8A-4147-A177-3AD203B41FA5}">
                      <a16:colId xmlns:a16="http://schemas.microsoft.com/office/drawing/2014/main" val="4256480376"/>
                    </a:ext>
                  </a:extLst>
                </a:gridCol>
                <a:gridCol w="2101849">
                  <a:extLst>
                    <a:ext uri="{9D8B030D-6E8A-4147-A177-3AD203B41FA5}">
                      <a16:colId xmlns:a16="http://schemas.microsoft.com/office/drawing/2014/main" val="2897409676"/>
                    </a:ext>
                  </a:extLst>
                </a:gridCol>
                <a:gridCol w="2101849">
                  <a:extLst>
                    <a:ext uri="{9D8B030D-6E8A-4147-A177-3AD203B41FA5}">
                      <a16:colId xmlns:a16="http://schemas.microsoft.com/office/drawing/2014/main" val="519885379"/>
                    </a:ext>
                  </a:extLst>
                </a:gridCol>
                <a:gridCol w="2101849">
                  <a:extLst>
                    <a:ext uri="{9D8B030D-6E8A-4147-A177-3AD203B41FA5}">
                      <a16:colId xmlns:a16="http://schemas.microsoft.com/office/drawing/2014/main" val="3720806606"/>
                    </a:ext>
                  </a:extLst>
                </a:gridCol>
              </a:tblGrid>
              <a:tr h="565912">
                <a:tc>
                  <a:txBody>
                    <a:bodyPr/>
                    <a:lstStyle/>
                    <a:p>
                      <a:pPr algn="l" fontAlgn="b"/>
                      <a:r>
                        <a:rPr lang="en-US" sz="1600" b="1">
                          <a:effectLst/>
                        </a:rPr>
                        <a:t>Countries</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Power Distance</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Individualism</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Uncertainty Avoidance</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Masculinity</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85266462"/>
                  </a:ext>
                </a:extLst>
              </a:tr>
              <a:tr h="323093">
                <a:tc>
                  <a:txBody>
                    <a:bodyPr/>
                    <a:lstStyle/>
                    <a:p>
                      <a:pPr fontAlgn="ctr"/>
                      <a:r>
                        <a:rPr lang="en-US" sz="1600" b="1" dirty="0">
                          <a:effectLst/>
                        </a:rPr>
                        <a:t>Australia</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dirty="0">
                          <a:effectLst/>
                        </a:rPr>
                        <a:t>High</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494736062"/>
                  </a:ext>
                </a:extLst>
              </a:tr>
              <a:tr h="323093">
                <a:tc>
                  <a:txBody>
                    <a:bodyPr/>
                    <a:lstStyle/>
                    <a:p>
                      <a:pPr fontAlgn="ctr"/>
                      <a:r>
                        <a:rPr lang="en-US" sz="1600" b="1">
                          <a:effectLst/>
                        </a:rPr>
                        <a:t>Canada</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extLst>
                  <a:ext uri="{0D108BD9-81ED-4DB2-BD59-A6C34878D82A}">
                    <a16:rowId xmlns:a16="http://schemas.microsoft.com/office/drawing/2014/main" val="3428104928"/>
                  </a:ext>
                </a:extLst>
              </a:tr>
              <a:tr h="323093">
                <a:tc>
                  <a:txBody>
                    <a:bodyPr/>
                    <a:lstStyle/>
                    <a:p>
                      <a:pPr fontAlgn="ctr"/>
                      <a:r>
                        <a:rPr lang="en-US" sz="1600" b="1">
                          <a:effectLst/>
                        </a:rPr>
                        <a:t>China</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3168007942"/>
                  </a:ext>
                </a:extLst>
              </a:tr>
              <a:tr h="323093">
                <a:tc>
                  <a:txBody>
                    <a:bodyPr/>
                    <a:lstStyle/>
                    <a:p>
                      <a:pPr fontAlgn="ctr"/>
                      <a:r>
                        <a:rPr lang="en-US" sz="1600" b="1">
                          <a:effectLst/>
                        </a:rPr>
                        <a:t>Germany</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extLst>
                  <a:ext uri="{0D108BD9-81ED-4DB2-BD59-A6C34878D82A}">
                    <a16:rowId xmlns:a16="http://schemas.microsoft.com/office/drawing/2014/main" val="725003155"/>
                  </a:ext>
                </a:extLst>
              </a:tr>
              <a:tr h="323093">
                <a:tc>
                  <a:txBody>
                    <a:bodyPr/>
                    <a:lstStyle/>
                    <a:p>
                      <a:pPr fontAlgn="ctr"/>
                      <a:r>
                        <a:rPr lang="en-US" sz="1600" b="1">
                          <a:effectLst/>
                        </a:rPr>
                        <a:t>Mexico</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1346514627"/>
                  </a:ext>
                </a:extLst>
              </a:tr>
              <a:tr h="323093">
                <a:tc>
                  <a:txBody>
                    <a:bodyPr/>
                    <a:lstStyle/>
                    <a:p>
                      <a:pPr fontAlgn="ctr"/>
                      <a:r>
                        <a:rPr lang="en-US" sz="1600" b="1">
                          <a:effectLst/>
                        </a:rPr>
                        <a:t>France</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extLst>
                  <a:ext uri="{0D108BD9-81ED-4DB2-BD59-A6C34878D82A}">
                    <a16:rowId xmlns:a16="http://schemas.microsoft.com/office/drawing/2014/main" val="3057509161"/>
                  </a:ext>
                </a:extLst>
              </a:tr>
              <a:tr h="323093">
                <a:tc>
                  <a:txBody>
                    <a:bodyPr/>
                    <a:lstStyle/>
                    <a:p>
                      <a:pPr fontAlgn="ctr"/>
                      <a:r>
                        <a:rPr lang="en-US" sz="1600" b="1">
                          <a:effectLst/>
                        </a:rPr>
                        <a:t>Spain</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2413908688"/>
                  </a:ext>
                </a:extLst>
              </a:tr>
              <a:tr h="323093">
                <a:tc>
                  <a:txBody>
                    <a:bodyPr/>
                    <a:lstStyle/>
                    <a:p>
                      <a:pPr fontAlgn="ctr"/>
                      <a:r>
                        <a:rPr lang="en-US" sz="1600" b="1">
                          <a:effectLst/>
                        </a:rPr>
                        <a:t>Greece</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extLst>
                  <a:ext uri="{0D108BD9-81ED-4DB2-BD59-A6C34878D82A}">
                    <a16:rowId xmlns:a16="http://schemas.microsoft.com/office/drawing/2014/main" val="1927294513"/>
                  </a:ext>
                </a:extLst>
              </a:tr>
              <a:tr h="323093">
                <a:tc>
                  <a:txBody>
                    <a:bodyPr/>
                    <a:lstStyle/>
                    <a:p>
                      <a:pPr fontAlgn="ctr"/>
                      <a:r>
                        <a:rPr lang="en-US" sz="1600" b="1" dirty="0">
                          <a:effectLst/>
                          <a:highlight>
                            <a:srgbClr val="FFFF00"/>
                          </a:highlight>
                        </a:rPr>
                        <a:t>Denmark</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FFFF00"/>
                          </a:highligh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4128067941"/>
                  </a:ext>
                </a:extLst>
              </a:tr>
              <a:tr h="323093">
                <a:tc>
                  <a:txBody>
                    <a:bodyPr/>
                    <a:lstStyle/>
                    <a:p>
                      <a:pPr fontAlgn="ctr"/>
                      <a:r>
                        <a:rPr lang="en-US" sz="1600" b="1">
                          <a:effectLst/>
                        </a:rPr>
                        <a:t>Finland</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extLst>
                  <a:ext uri="{0D108BD9-81ED-4DB2-BD59-A6C34878D82A}">
                    <a16:rowId xmlns:a16="http://schemas.microsoft.com/office/drawing/2014/main" val="496914908"/>
                  </a:ext>
                </a:extLst>
              </a:tr>
              <a:tr h="323093">
                <a:tc>
                  <a:txBody>
                    <a:bodyPr/>
                    <a:lstStyle/>
                    <a:p>
                      <a:pPr fontAlgn="ctr"/>
                      <a:r>
                        <a:rPr lang="en-US" sz="1600" b="1">
                          <a:effectLst/>
                        </a:rPr>
                        <a:t>Brazil</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461976115"/>
                  </a:ext>
                </a:extLst>
              </a:tr>
              <a:tr h="323093">
                <a:tc>
                  <a:txBody>
                    <a:bodyPr/>
                    <a:lstStyle/>
                    <a:p>
                      <a:pPr fontAlgn="ctr"/>
                      <a:r>
                        <a:rPr lang="en-US" sz="1600" b="1">
                          <a:effectLst/>
                        </a:rPr>
                        <a:t>India</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extLst>
                  <a:ext uri="{0D108BD9-81ED-4DB2-BD59-A6C34878D82A}">
                    <a16:rowId xmlns:a16="http://schemas.microsoft.com/office/drawing/2014/main" val="546698351"/>
                  </a:ext>
                </a:extLst>
              </a:tr>
              <a:tr h="323093">
                <a:tc>
                  <a:txBody>
                    <a:bodyPr/>
                    <a:lstStyle/>
                    <a:p>
                      <a:pPr fontAlgn="ctr"/>
                      <a:r>
                        <a:rPr lang="en-US" sz="1600" b="1">
                          <a:effectLst/>
                          <a:highlight>
                            <a:srgbClr val="00FFFF"/>
                          </a:highlight>
                        </a:rPr>
                        <a:t>Japan</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00FFFF"/>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00FFFF"/>
                          </a:highligh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00FFFF"/>
                          </a:highligh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4043225498"/>
                  </a:ext>
                </a:extLst>
              </a:tr>
              <a:tr h="323093">
                <a:tc>
                  <a:txBody>
                    <a:bodyPr/>
                    <a:lstStyle/>
                    <a:p>
                      <a:pPr fontAlgn="ctr"/>
                      <a:r>
                        <a:rPr lang="en-US" sz="1600" b="1">
                          <a:effectLst/>
                        </a:rPr>
                        <a:t>U.K.</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dirty="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extLst>
                  <a:ext uri="{0D108BD9-81ED-4DB2-BD59-A6C34878D82A}">
                    <a16:rowId xmlns:a16="http://schemas.microsoft.com/office/drawing/2014/main" val="3749760883"/>
                  </a:ext>
                </a:extLst>
              </a:tr>
              <a:tr h="323093">
                <a:tc>
                  <a:txBody>
                    <a:bodyPr/>
                    <a:lstStyle/>
                    <a:p>
                      <a:pPr fontAlgn="ctr"/>
                      <a:r>
                        <a:rPr lang="en-US" sz="1600" b="1" dirty="0">
                          <a:effectLst/>
                          <a:highlight>
                            <a:srgbClr val="FFFF00"/>
                          </a:highlight>
                        </a:rPr>
                        <a:t>U.S.A.</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FFFF00"/>
                          </a:highligh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rPr>
                        <a:t>High</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3827085887"/>
                  </a:ext>
                </a:extLst>
              </a:tr>
            </a:tbl>
          </a:graphicData>
        </a:graphic>
      </p:graphicFrame>
    </p:spTree>
    <p:extLst>
      <p:ext uri="{BB962C8B-B14F-4D97-AF65-F5344CB8AC3E}">
        <p14:creationId xmlns:p14="http://schemas.microsoft.com/office/powerpoint/2010/main" val="305541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Table 6.2 </a:t>
            </a:r>
            <a:r>
              <a:rPr lang="en-US" dirty="0">
                <a:highlight>
                  <a:srgbClr val="FFFF00"/>
                </a:highlight>
              </a:rPr>
              <a:t>Implications of Power Distance PAGE 166</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10076798" cy="400110"/>
          </a:xfrm>
          <a:prstGeom prst="rect">
            <a:avLst/>
          </a:prstGeom>
          <a:noFill/>
        </p:spPr>
        <p:txBody>
          <a:bodyPr wrap="none" rtlCol="0">
            <a:spAutoFit/>
          </a:bodyPr>
          <a:lstStyle/>
          <a:p>
            <a:r>
              <a:rPr lang="en-US" sz="1000" dirty="0"/>
              <a:t>Adapted from Geert Hofstede, “</a:t>
            </a:r>
            <a:r>
              <a:rPr lang="en-US" sz="1000" i="1" dirty="0"/>
              <a:t>Culture’s consequences: Comparing values, behaviors and institutions across nations</a:t>
            </a:r>
            <a:r>
              <a:rPr lang="en-US" sz="1000" dirty="0"/>
              <a:t>,” 2nd edition, 2001, page 107-108, Thousand Oaks, CA: Sage Publications.</a:t>
            </a:r>
          </a:p>
          <a:p>
            <a:r>
              <a:rPr lang="en-US" sz="1000" dirty="0"/>
              <a:t> (Attribution: Copyright Rice University, OpenStax, under CC-BY 4.0 license)</a:t>
            </a:r>
          </a:p>
        </p:txBody>
      </p:sp>
      <p:graphicFrame>
        <p:nvGraphicFramePr>
          <p:cNvPr id="3" name="Table 2">
            <a:extLst>
              <a:ext uri="{FF2B5EF4-FFF2-40B4-BE49-F238E27FC236}">
                <a16:creationId xmlns:a16="http://schemas.microsoft.com/office/drawing/2014/main" id="{983D08AA-5BA9-48C7-A3F9-D69F1EF66B62}"/>
              </a:ext>
            </a:extLst>
          </p:cNvPr>
          <p:cNvGraphicFramePr>
            <a:graphicFrameLocks noGrp="1"/>
          </p:cNvGraphicFramePr>
          <p:nvPr>
            <p:extLst>
              <p:ext uri="{D42A27DB-BD31-4B8C-83A1-F6EECF244321}">
                <p14:modId xmlns:p14="http://schemas.microsoft.com/office/powerpoint/2010/main" val="656634621"/>
              </p:ext>
            </p:extLst>
          </p:nvPr>
        </p:nvGraphicFramePr>
        <p:xfrm>
          <a:off x="1927489" y="990600"/>
          <a:ext cx="8337021" cy="5219700"/>
        </p:xfrm>
        <a:graphic>
          <a:graphicData uri="http://schemas.openxmlformats.org/drawingml/2006/table">
            <a:tbl>
              <a:tblPr/>
              <a:tblGrid>
                <a:gridCol w="2779007">
                  <a:extLst>
                    <a:ext uri="{9D8B030D-6E8A-4147-A177-3AD203B41FA5}">
                      <a16:colId xmlns:a16="http://schemas.microsoft.com/office/drawing/2014/main" val="377935581"/>
                    </a:ext>
                  </a:extLst>
                </a:gridCol>
                <a:gridCol w="2779007">
                  <a:extLst>
                    <a:ext uri="{9D8B030D-6E8A-4147-A177-3AD203B41FA5}">
                      <a16:colId xmlns:a16="http://schemas.microsoft.com/office/drawing/2014/main" val="21549561"/>
                    </a:ext>
                  </a:extLst>
                </a:gridCol>
                <a:gridCol w="2779007">
                  <a:extLst>
                    <a:ext uri="{9D8B030D-6E8A-4147-A177-3AD203B41FA5}">
                      <a16:colId xmlns:a16="http://schemas.microsoft.com/office/drawing/2014/main" val="952216773"/>
                    </a:ext>
                  </a:extLst>
                </a:gridCol>
              </a:tblGrid>
              <a:tr h="289983">
                <a:tc>
                  <a:txBody>
                    <a:bodyPr/>
                    <a:lstStyle/>
                    <a:p>
                      <a:pPr algn="l" fontAlgn="b"/>
                      <a:r>
                        <a:rPr lang="en-US" sz="1400" b="1" dirty="0">
                          <a:effectLst/>
                        </a:rPr>
                        <a:t>Type of Work Activity</a:t>
                      </a:r>
                    </a:p>
                  </a:txBody>
                  <a:tcPr marL="72496" marR="72496" marT="36248" marB="3624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400" b="1">
                          <a:effectLst/>
                        </a:rPr>
                        <a:t>High Power Distance</a:t>
                      </a:r>
                    </a:p>
                  </a:txBody>
                  <a:tcPr marL="72496" marR="72496" marT="36248" marB="3624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400" b="1">
                          <a:effectLst/>
                        </a:rPr>
                        <a:t>Low Power Distance</a:t>
                      </a:r>
                    </a:p>
                  </a:txBody>
                  <a:tcPr marL="72496" marR="72496" marT="36248" marB="3624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67858971"/>
                  </a:ext>
                </a:extLst>
              </a:tr>
              <a:tr h="507471">
                <a:tc gridSpan="3">
                  <a:txBody>
                    <a:bodyPr/>
                    <a:lstStyle/>
                    <a:p>
                      <a:pPr fontAlgn="ctr"/>
                      <a:endParaRPr lang="en-US" sz="1400" dirty="0">
                        <a:effectLst/>
                      </a:endParaRPr>
                    </a:p>
                  </a:txBody>
                  <a:tcPr marL="72496" marR="72496" marT="36248" marB="36248" anchor="ctr">
                    <a:lnL>
                      <a:noFill/>
                    </a:lnL>
                    <a:lnR>
                      <a:noFill/>
                    </a:lnR>
                    <a:lnT w="12700" cap="flat" cmpd="sng" algn="ctr">
                      <a:solidFill>
                        <a:srgbClr val="DDDDDD"/>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9486552"/>
                  </a:ext>
                </a:extLst>
              </a:tr>
              <a:tr h="724958">
                <a:tc>
                  <a:txBody>
                    <a:bodyPr/>
                    <a:lstStyle/>
                    <a:p>
                      <a:pPr fontAlgn="ctr"/>
                      <a:r>
                        <a:rPr lang="en-US" sz="1400">
                          <a:effectLst/>
                        </a:rPr>
                        <a:t>Organizational structures</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Very centralized</a:t>
                      </a:r>
                    </a:p>
                    <a:p>
                      <a:pPr fontAlgn="ctr">
                        <a:buFont typeface="Arial" panose="020B0604020202020204" pitchFamily="34" charset="0"/>
                        <a:buChar char="•"/>
                      </a:pPr>
                      <a:r>
                        <a:rPr lang="en-US" sz="1400">
                          <a:solidFill>
                            <a:srgbClr val="555555"/>
                          </a:solidFill>
                          <a:effectLst/>
                        </a:rPr>
                        <a:t>Tall hierarchies with clear levels of managers and subordinates</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Flat organizational hierarchies</a:t>
                      </a:r>
                    </a:p>
                    <a:p>
                      <a:pPr fontAlgn="ctr">
                        <a:buFont typeface="Arial" panose="020B0604020202020204" pitchFamily="34" charset="0"/>
                        <a:buChar char="•"/>
                      </a:pPr>
                      <a:r>
                        <a:rPr lang="en-US" sz="1400">
                          <a:solidFill>
                            <a:srgbClr val="555555"/>
                          </a:solidFill>
                          <a:effectLst/>
                        </a:rPr>
                        <a:t>Decentralized structures</a:t>
                      </a:r>
                    </a:p>
                  </a:txBody>
                  <a:tcPr marL="72496" marR="72496" marT="36248" marB="36248" anchor="ctr">
                    <a:lnL>
                      <a:noFill/>
                    </a:lnL>
                    <a:lnR>
                      <a:noFill/>
                    </a:lnR>
                    <a:lnT>
                      <a:noFill/>
                    </a:lnT>
                    <a:lnB>
                      <a:noFill/>
                    </a:lnB>
                    <a:solidFill>
                      <a:srgbClr val="F9F9F9"/>
                    </a:solidFill>
                  </a:tcPr>
                </a:tc>
                <a:extLst>
                  <a:ext uri="{0D108BD9-81ED-4DB2-BD59-A6C34878D82A}">
                    <a16:rowId xmlns:a16="http://schemas.microsoft.com/office/drawing/2014/main" val="4012494650"/>
                  </a:ext>
                </a:extLst>
              </a:tr>
              <a:tr h="1377421">
                <a:tc>
                  <a:txBody>
                    <a:bodyPr/>
                    <a:lstStyle/>
                    <a:p>
                      <a:pPr fontAlgn="ctr"/>
                      <a:r>
                        <a:rPr lang="en-US" sz="1400">
                          <a:effectLst/>
                        </a:rPr>
                        <a:t>Managerial authority</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dirty="0">
                          <a:solidFill>
                            <a:srgbClr val="555555"/>
                          </a:solidFill>
                          <a:effectLst/>
                        </a:rPr>
                        <a:t>Concentration of authority at the top</a:t>
                      </a:r>
                    </a:p>
                    <a:p>
                      <a:pPr fontAlgn="ctr">
                        <a:buFont typeface="Arial" panose="020B0604020202020204" pitchFamily="34" charset="0"/>
                        <a:buChar char="•"/>
                      </a:pPr>
                      <a:r>
                        <a:rPr lang="en-US" sz="1400" dirty="0">
                          <a:solidFill>
                            <a:srgbClr val="555555"/>
                          </a:solidFill>
                          <a:effectLst/>
                        </a:rPr>
                        <a:t>Managers rely on formal rules to manage</a:t>
                      </a:r>
                    </a:p>
                    <a:p>
                      <a:pPr fontAlgn="ctr">
                        <a:buFont typeface="Arial" panose="020B0604020202020204" pitchFamily="34" charset="0"/>
                        <a:buChar char="•"/>
                      </a:pPr>
                      <a:r>
                        <a:rPr lang="en-US" sz="1400" dirty="0">
                          <a:solidFill>
                            <a:srgbClr val="555555"/>
                          </a:solidFill>
                          <a:effectLst/>
                        </a:rPr>
                        <a:t>Authoritative managerial style and decision making</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a:solidFill>
                            <a:srgbClr val="555555"/>
                          </a:solidFill>
                          <a:effectLst/>
                        </a:rPr>
                        <a:t>Dispersed authority</a:t>
                      </a:r>
                    </a:p>
                    <a:p>
                      <a:pPr fontAlgn="ctr">
                        <a:buFont typeface="Arial" panose="020B0604020202020204" pitchFamily="34" charset="0"/>
                        <a:buChar char="•"/>
                      </a:pPr>
                      <a:r>
                        <a:rPr lang="en-US" sz="1400">
                          <a:solidFill>
                            <a:srgbClr val="555555"/>
                          </a:solidFill>
                          <a:effectLst/>
                        </a:rPr>
                        <a:t>Managers rely on personal experience</a:t>
                      </a:r>
                    </a:p>
                    <a:p>
                      <a:pPr fontAlgn="ctr">
                        <a:buFont typeface="Arial" panose="020B0604020202020204" pitchFamily="34" charset="0"/>
                        <a:buChar char="•"/>
                      </a:pPr>
                      <a:r>
                        <a:rPr lang="en-US" sz="1400">
                          <a:solidFill>
                            <a:srgbClr val="555555"/>
                          </a:solidFill>
                          <a:effectLst/>
                        </a:rPr>
                        <a:t>More consultative or collaborative forms of decision making</a:t>
                      </a:r>
                    </a:p>
                  </a:txBody>
                  <a:tcPr marL="72496" marR="72496" marT="36248" marB="36248" anchor="ctr">
                    <a:lnL>
                      <a:noFill/>
                    </a:lnL>
                    <a:lnR>
                      <a:noFill/>
                    </a:lnR>
                    <a:lnT>
                      <a:noFill/>
                    </a:lnT>
                    <a:lnB>
                      <a:noFill/>
                    </a:lnB>
                  </a:tcPr>
                </a:tc>
                <a:extLst>
                  <a:ext uri="{0D108BD9-81ED-4DB2-BD59-A6C34878D82A}">
                    <a16:rowId xmlns:a16="http://schemas.microsoft.com/office/drawing/2014/main" val="2833690088"/>
                  </a:ext>
                </a:extLst>
              </a:tr>
              <a:tr h="1377421">
                <a:tc>
                  <a:txBody>
                    <a:bodyPr/>
                    <a:lstStyle/>
                    <a:p>
                      <a:pPr fontAlgn="ctr"/>
                      <a:r>
                        <a:rPr lang="en-US" sz="1400">
                          <a:effectLst/>
                        </a:rPr>
                        <a:t>Relationship with supervisors</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dirty="0">
                          <a:solidFill>
                            <a:srgbClr val="555555"/>
                          </a:solidFill>
                          <a:effectLst/>
                        </a:rPr>
                        <a:t>Subordinates expect to be told what to do</a:t>
                      </a:r>
                    </a:p>
                    <a:p>
                      <a:pPr fontAlgn="ctr">
                        <a:buFont typeface="Arial" panose="020B0604020202020204" pitchFamily="34" charset="0"/>
                        <a:buChar char="•"/>
                      </a:pPr>
                      <a:r>
                        <a:rPr lang="en-US" sz="1400" dirty="0">
                          <a:solidFill>
                            <a:srgbClr val="555555"/>
                          </a:solidFill>
                          <a:effectLst/>
                        </a:rPr>
                        <a:t>Perfect boss is seen as one who is an autocrat</a:t>
                      </a:r>
                    </a:p>
                    <a:p>
                      <a:pPr fontAlgn="ctr">
                        <a:buFont typeface="Arial" panose="020B0604020202020204" pitchFamily="34" charset="0"/>
                        <a:buChar char="•"/>
                      </a:pPr>
                      <a:r>
                        <a:rPr lang="en-US" sz="1400" dirty="0">
                          <a:solidFill>
                            <a:srgbClr val="555555"/>
                          </a:solidFill>
                          <a:effectLst/>
                        </a:rPr>
                        <a:t>Information sharing constrained by hierarchy</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Subordinates often expected to be consulted</a:t>
                      </a:r>
                    </a:p>
                    <a:p>
                      <a:pPr fontAlgn="ctr">
                        <a:buFont typeface="Arial" panose="020B0604020202020204" pitchFamily="34" charset="0"/>
                        <a:buChar char="•"/>
                      </a:pPr>
                      <a:r>
                        <a:rPr lang="en-US" sz="1400">
                          <a:solidFill>
                            <a:srgbClr val="555555"/>
                          </a:solidFill>
                          <a:effectLst/>
                        </a:rPr>
                        <a:t>Ideal manager is seen as a democratic leader</a:t>
                      </a:r>
                    </a:p>
                    <a:p>
                      <a:pPr fontAlgn="ctr">
                        <a:buFont typeface="Arial" panose="020B0604020202020204" pitchFamily="34" charset="0"/>
                        <a:buChar char="•"/>
                      </a:pPr>
                      <a:r>
                        <a:rPr lang="en-US" sz="1400">
                          <a:solidFill>
                            <a:srgbClr val="555555"/>
                          </a:solidFill>
                          <a:effectLst/>
                        </a:rPr>
                        <a:t>Openness to sharing information</a:t>
                      </a:r>
                    </a:p>
                  </a:txBody>
                  <a:tcPr marL="72496" marR="72496" marT="36248" marB="36248" anchor="ctr">
                    <a:lnL>
                      <a:noFill/>
                    </a:lnL>
                    <a:lnR>
                      <a:noFill/>
                    </a:lnR>
                    <a:lnT>
                      <a:noFill/>
                    </a:lnT>
                    <a:lnB>
                      <a:noFill/>
                    </a:lnB>
                    <a:solidFill>
                      <a:srgbClr val="F9F9F9"/>
                    </a:solidFill>
                  </a:tcPr>
                </a:tc>
                <a:extLst>
                  <a:ext uri="{0D108BD9-81ED-4DB2-BD59-A6C34878D82A}">
                    <a16:rowId xmlns:a16="http://schemas.microsoft.com/office/drawing/2014/main" val="2490934393"/>
                  </a:ext>
                </a:extLst>
              </a:tr>
              <a:tr h="942446">
                <a:tc>
                  <a:txBody>
                    <a:bodyPr/>
                    <a:lstStyle/>
                    <a:p>
                      <a:pPr fontAlgn="ctr"/>
                      <a:r>
                        <a:rPr lang="en-US" sz="1400" dirty="0">
                          <a:effectLst/>
                        </a:rPr>
                        <a:t>Other issues</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a:solidFill>
                            <a:srgbClr val="555555"/>
                          </a:solidFill>
                          <a:effectLst/>
                        </a:rPr>
                        <a:t>Wide salary gap between top and bottom of organization</a:t>
                      </a:r>
                    </a:p>
                    <a:p>
                      <a:pPr fontAlgn="ctr">
                        <a:buFont typeface="Arial" panose="020B0604020202020204" pitchFamily="34" charset="0"/>
                        <a:buChar char="•"/>
                      </a:pPr>
                      <a:r>
                        <a:rPr lang="en-US" sz="1400">
                          <a:solidFill>
                            <a:srgbClr val="555555"/>
                          </a:solidFill>
                          <a:effectLst/>
                        </a:rPr>
                        <a:t>Managers often feel underpaid and dissatisfied with careers</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dirty="0">
                          <a:solidFill>
                            <a:srgbClr val="555555"/>
                          </a:solidFill>
                          <a:effectLst/>
                        </a:rPr>
                        <a:t>Low salary gap between top and bottom of company</a:t>
                      </a:r>
                    </a:p>
                    <a:p>
                      <a:pPr fontAlgn="ctr">
                        <a:buFont typeface="Arial" panose="020B0604020202020204" pitchFamily="34" charset="0"/>
                        <a:buChar char="•"/>
                      </a:pPr>
                      <a:r>
                        <a:rPr lang="en-US" sz="1400" dirty="0">
                          <a:solidFill>
                            <a:srgbClr val="555555"/>
                          </a:solidFill>
                          <a:effectLst/>
                        </a:rPr>
                        <a:t>Managers feel paid adequately and are satisfied</a:t>
                      </a:r>
                    </a:p>
                  </a:txBody>
                  <a:tcPr marL="72496" marR="72496" marT="36248" marB="36248" anchor="ctr">
                    <a:lnL>
                      <a:noFill/>
                    </a:lnL>
                    <a:lnR>
                      <a:noFill/>
                    </a:lnR>
                    <a:lnT>
                      <a:noFill/>
                    </a:lnT>
                    <a:lnB>
                      <a:noFill/>
                    </a:lnB>
                  </a:tcPr>
                </a:tc>
                <a:extLst>
                  <a:ext uri="{0D108BD9-81ED-4DB2-BD59-A6C34878D82A}">
                    <a16:rowId xmlns:a16="http://schemas.microsoft.com/office/drawing/2014/main" val="380212773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7E9C-1BC9-4BBC-8484-793ECA3F7FAC}"/>
              </a:ext>
            </a:extLst>
          </p:cNvPr>
          <p:cNvSpPr>
            <a:spLocks noGrp="1"/>
          </p:cNvSpPr>
          <p:nvPr>
            <p:ph type="title"/>
          </p:nvPr>
        </p:nvSpPr>
        <p:spPr/>
        <p:txBody>
          <a:bodyPr/>
          <a:lstStyle/>
          <a:p>
            <a:r>
              <a:rPr lang="en-US" dirty="0"/>
              <a:t>Table 6.3 Implications of Individualism</a:t>
            </a:r>
          </a:p>
        </p:txBody>
      </p:sp>
      <p:graphicFrame>
        <p:nvGraphicFramePr>
          <p:cNvPr id="5" name="Table 4">
            <a:extLst>
              <a:ext uri="{FF2B5EF4-FFF2-40B4-BE49-F238E27FC236}">
                <a16:creationId xmlns:a16="http://schemas.microsoft.com/office/drawing/2014/main" id="{08D0FBEC-F298-422C-A539-D7D1BC5F69CE}"/>
              </a:ext>
            </a:extLst>
          </p:cNvPr>
          <p:cNvGraphicFramePr>
            <a:graphicFrameLocks noGrp="1"/>
          </p:cNvGraphicFramePr>
          <p:nvPr>
            <p:extLst>
              <p:ext uri="{D42A27DB-BD31-4B8C-83A1-F6EECF244321}">
                <p14:modId xmlns:p14="http://schemas.microsoft.com/office/powerpoint/2010/main" val="3181717454"/>
              </p:ext>
            </p:extLst>
          </p:nvPr>
        </p:nvGraphicFramePr>
        <p:xfrm>
          <a:off x="2833687" y="990600"/>
          <a:ext cx="6524625" cy="4822548"/>
        </p:xfrm>
        <a:graphic>
          <a:graphicData uri="http://schemas.openxmlformats.org/drawingml/2006/table">
            <a:tbl>
              <a:tblPr/>
              <a:tblGrid>
                <a:gridCol w="2174875">
                  <a:extLst>
                    <a:ext uri="{9D8B030D-6E8A-4147-A177-3AD203B41FA5}">
                      <a16:colId xmlns:a16="http://schemas.microsoft.com/office/drawing/2014/main" val="227720335"/>
                    </a:ext>
                  </a:extLst>
                </a:gridCol>
                <a:gridCol w="2174875">
                  <a:extLst>
                    <a:ext uri="{9D8B030D-6E8A-4147-A177-3AD203B41FA5}">
                      <a16:colId xmlns:a16="http://schemas.microsoft.com/office/drawing/2014/main" val="860964743"/>
                    </a:ext>
                  </a:extLst>
                </a:gridCol>
                <a:gridCol w="2174875">
                  <a:extLst>
                    <a:ext uri="{9D8B030D-6E8A-4147-A177-3AD203B41FA5}">
                      <a16:colId xmlns:a16="http://schemas.microsoft.com/office/drawing/2014/main" val="3513945824"/>
                    </a:ext>
                  </a:extLst>
                </a:gridCol>
              </a:tblGrid>
              <a:tr h="397151">
                <a:tc>
                  <a:txBody>
                    <a:bodyPr/>
                    <a:lstStyle/>
                    <a:p>
                      <a:pPr algn="l" fontAlgn="b"/>
                      <a:r>
                        <a:rPr lang="en-US" sz="1100" b="1">
                          <a:effectLst/>
                        </a:rPr>
                        <a:t>Type of Work Activity</a:t>
                      </a:r>
                    </a:p>
                  </a:txBody>
                  <a:tcPr marL="56736" marR="56736" marT="28368" marB="283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100" b="1">
                          <a:effectLst/>
                        </a:rPr>
                        <a:t>Low Individualism/High Collectivism</a:t>
                      </a:r>
                    </a:p>
                  </a:txBody>
                  <a:tcPr marL="56736" marR="56736" marT="28368" marB="283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100" b="1">
                          <a:effectLst/>
                        </a:rPr>
                        <a:t>High Individualism/Low Collectivism</a:t>
                      </a:r>
                    </a:p>
                  </a:txBody>
                  <a:tcPr marL="56736" marR="56736" marT="28368" marB="2836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67128663"/>
                  </a:ext>
                </a:extLst>
              </a:tr>
              <a:tr h="1248189">
                <a:tc>
                  <a:txBody>
                    <a:bodyPr/>
                    <a:lstStyle/>
                    <a:p>
                      <a:pPr fontAlgn="ctr"/>
                      <a:r>
                        <a:rPr lang="en-US" sz="1100">
                          <a:effectLst/>
                        </a:rPr>
                        <a:t>Relationship with companies</a:t>
                      </a:r>
                    </a:p>
                  </a:txBody>
                  <a:tcPr marL="56736" marR="56736" marT="28368" marB="283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100">
                          <a:solidFill>
                            <a:srgbClr val="555555"/>
                          </a:solidFill>
                          <a:effectLst/>
                        </a:rPr>
                        <a:t>Employees act in the interest of in-group (members of the family or same university)</a:t>
                      </a:r>
                    </a:p>
                    <a:p>
                      <a:pPr fontAlgn="ctr">
                        <a:buFont typeface="Arial" panose="020B0604020202020204" pitchFamily="34" charset="0"/>
                        <a:buChar char="•"/>
                      </a:pPr>
                      <a:r>
                        <a:rPr lang="en-US" sz="1100">
                          <a:solidFill>
                            <a:srgbClr val="555555"/>
                          </a:solidFill>
                          <a:effectLst/>
                        </a:rPr>
                        <a:t>Employee commitment to company relatively low</a:t>
                      </a:r>
                    </a:p>
                    <a:p>
                      <a:pPr fontAlgn="ctr">
                        <a:buFont typeface="Arial" panose="020B0604020202020204" pitchFamily="34" charset="0"/>
                        <a:buChar char="•"/>
                      </a:pPr>
                      <a:r>
                        <a:rPr lang="en-US" sz="1100">
                          <a:solidFill>
                            <a:srgbClr val="555555"/>
                          </a:solidFill>
                          <a:effectLst/>
                        </a:rPr>
                        <a:t>Employee-employer relationships is almost like a family link</a:t>
                      </a:r>
                    </a:p>
                  </a:txBody>
                  <a:tcPr marL="56736" marR="56736" marT="28368" marB="283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100" dirty="0">
                          <a:solidFill>
                            <a:srgbClr val="555555"/>
                          </a:solidFill>
                          <a:effectLst/>
                        </a:rPr>
                        <a:t>Employees act in their own interests</a:t>
                      </a:r>
                    </a:p>
                    <a:p>
                      <a:pPr fontAlgn="ctr">
                        <a:buFont typeface="Arial" panose="020B0604020202020204" pitchFamily="34" charset="0"/>
                        <a:buChar char="•"/>
                      </a:pPr>
                      <a:r>
                        <a:rPr lang="en-US" sz="1100" dirty="0">
                          <a:solidFill>
                            <a:srgbClr val="555555"/>
                          </a:solidFill>
                          <a:effectLst/>
                        </a:rPr>
                        <a:t>Employee commitment to organizations high</a:t>
                      </a:r>
                    </a:p>
                    <a:p>
                      <a:pPr fontAlgn="ctr">
                        <a:buFont typeface="Arial" panose="020B0604020202020204" pitchFamily="34" charset="0"/>
                        <a:buChar char="•"/>
                      </a:pPr>
                      <a:r>
                        <a:rPr lang="en-US" sz="1100" dirty="0">
                          <a:solidFill>
                            <a:srgbClr val="555555"/>
                          </a:solidFill>
                          <a:effectLst/>
                        </a:rPr>
                        <a:t>Employee-employer relationship based on the market</a:t>
                      </a:r>
                    </a:p>
                  </a:txBody>
                  <a:tcPr marL="56736" marR="56736" marT="28368" marB="283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64778682"/>
                  </a:ext>
                </a:extLst>
              </a:tr>
              <a:tr h="1588604">
                <a:tc>
                  <a:txBody>
                    <a:bodyPr/>
                    <a:lstStyle/>
                    <a:p>
                      <a:pPr fontAlgn="ctr"/>
                      <a:r>
                        <a:rPr lang="en-US" sz="1100">
                          <a:solidFill>
                            <a:srgbClr val="555555"/>
                          </a:solidFill>
                          <a:effectLst/>
                        </a:rPr>
                        <a:t>Human resource, management</a:t>
                      </a:r>
                    </a:p>
                  </a:txBody>
                  <a:tcPr marL="56736" marR="56736" marT="28368" marB="28368" anchor="ctr">
                    <a:lnL>
                      <a:noFill/>
                    </a:lnL>
                    <a:lnR>
                      <a:noFill/>
                    </a:lnR>
                    <a:lnT>
                      <a:noFill/>
                    </a:lnT>
                    <a:lnB>
                      <a:noFill/>
                    </a:lnB>
                  </a:tcPr>
                </a:tc>
                <a:tc>
                  <a:txBody>
                    <a:bodyPr/>
                    <a:lstStyle/>
                    <a:p>
                      <a:pPr fontAlgn="ctr">
                        <a:buFont typeface="Arial" panose="020B0604020202020204" pitchFamily="34" charset="0"/>
                        <a:buChar char="•"/>
                      </a:pPr>
                      <a:r>
                        <a:rPr lang="en-US" sz="1100">
                          <a:solidFill>
                            <a:srgbClr val="555555"/>
                          </a:solidFill>
                          <a:effectLst/>
                        </a:rPr>
                        <a:t>Hiring and promotion takes in-group into consideration</a:t>
                      </a:r>
                    </a:p>
                    <a:p>
                      <a:pPr fontAlgn="ctr">
                        <a:buFont typeface="Arial" panose="020B0604020202020204" pitchFamily="34" charset="0"/>
                        <a:buChar char="•"/>
                      </a:pPr>
                      <a:r>
                        <a:rPr lang="en-US" sz="1100">
                          <a:solidFill>
                            <a:srgbClr val="555555"/>
                          </a:solidFill>
                          <a:effectLst/>
                        </a:rPr>
                        <a:t>Better to reward based on equality (give everyone the same reward) rather than equity (base reward on work effort) Relatives of employees preferred in hiring</a:t>
                      </a:r>
                    </a:p>
                    <a:p>
                      <a:pPr fontAlgn="ctr">
                        <a:buFont typeface="Arial" panose="020B0604020202020204" pitchFamily="34" charset="0"/>
                        <a:buChar char="•"/>
                      </a:pPr>
                      <a:r>
                        <a:rPr lang="en-US" sz="1100">
                          <a:solidFill>
                            <a:srgbClr val="555555"/>
                          </a:solidFill>
                          <a:effectLst/>
                        </a:rPr>
                        <a:t>Training best when focused at group level</a:t>
                      </a:r>
                    </a:p>
                  </a:txBody>
                  <a:tcPr marL="56736" marR="56736" marT="28368" marB="28368" anchor="ctr">
                    <a:lnL>
                      <a:noFill/>
                    </a:lnL>
                    <a:lnR>
                      <a:noFill/>
                    </a:lnR>
                    <a:lnT>
                      <a:noFill/>
                    </a:lnT>
                    <a:lnB>
                      <a:noFill/>
                    </a:lnB>
                  </a:tcPr>
                </a:tc>
                <a:tc>
                  <a:txBody>
                    <a:bodyPr/>
                    <a:lstStyle/>
                    <a:p>
                      <a:pPr fontAlgn="ctr">
                        <a:buFont typeface="Arial" panose="020B0604020202020204" pitchFamily="34" charset="0"/>
                        <a:buChar char="•"/>
                      </a:pPr>
                      <a:r>
                        <a:rPr lang="en-US" sz="1100">
                          <a:solidFill>
                            <a:srgbClr val="555555"/>
                          </a:solidFill>
                          <a:effectLst/>
                        </a:rPr>
                        <a:t>Hiring and promotions based on rules</a:t>
                      </a:r>
                    </a:p>
                    <a:p>
                      <a:pPr fontAlgn="ctr">
                        <a:buFont typeface="Arial" panose="020B0604020202020204" pitchFamily="34" charset="0"/>
                        <a:buChar char="•"/>
                      </a:pPr>
                      <a:r>
                        <a:rPr lang="en-US" sz="1100">
                          <a:solidFill>
                            <a:srgbClr val="555555"/>
                          </a:solidFill>
                          <a:effectLst/>
                        </a:rPr>
                        <a:t>Family relationships unimportant in hiring</a:t>
                      </a:r>
                    </a:p>
                    <a:p>
                      <a:pPr fontAlgn="ctr">
                        <a:buFont typeface="Arial" panose="020B0604020202020204" pitchFamily="34" charset="0"/>
                        <a:buChar char="•"/>
                      </a:pPr>
                      <a:r>
                        <a:rPr lang="en-US" sz="1100">
                          <a:solidFill>
                            <a:srgbClr val="555555"/>
                          </a:solidFill>
                          <a:effectLst/>
                        </a:rPr>
                        <a:t>Better to reward based on equity</a:t>
                      </a:r>
                    </a:p>
                    <a:p>
                      <a:pPr fontAlgn="ctr">
                        <a:buFont typeface="Arial" panose="020B0604020202020204" pitchFamily="34" charset="0"/>
                        <a:buChar char="•"/>
                      </a:pPr>
                      <a:r>
                        <a:rPr lang="en-US" sz="1100">
                          <a:solidFill>
                            <a:srgbClr val="555555"/>
                          </a:solidFill>
                          <a:effectLst/>
                        </a:rPr>
                        <a:t>Training done best individually</a:t>
                      </a:r>
                    </a:p>
                  </a:txBody>
                  <a:tcPr marL="56736" marR="56736" marT="28368" marB="28368" anchor="ctr">
                    <a:lnL>
                      <a:noFill/>
                    </a:lnL>
                    <a:lnR>
                      <a:noFill/>
                    </a:lnR>
                    <a:lnT>
                      <a:noFill/>
                    </a:lnT>
                    <a:lnB>
                      <a:noFill/>
                    </a:lnB>
                  </a:tcPr>
                </a:tc>
                <a:extLst>
                  <a:ext uri="{0D108BD9-81ED-4DB2-BD59-A6C34878D82A}">
                    <a16:rowId xmlns:a16="http://schemas.microsoft.com/office/drawing/2014/main" val="2989696258"/>
                  </a:ext>
                </a:extLst>
              </a:tr>
              <a:tr h="1588604">
                <a:tc>
                  <a:txBody>
                    <a:bodyPr/>
                    <a:lstStyle/>
                    <a:p>
                      <a:pPr fontAlgn="ctr"/>
                      <a:r>
                        <a:rPr lang="en-US" sz="1100">
                          <a:solidFill>
                            <a:srgbClr val="555555"/>
                          </a:solidFill>
                          <a:effectLst/>
                        </a:rPr>
                        <a:t>Other issues</a:t>
                      </a:r>
                    </a:p>
                  </a:txBody>
                  <a:tcPr marL="56736" marR="56736" marT="28368" marB="2836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100">
                          <a:solidFill>
                            <a:srgbClr val="555555"/>
                          </a:solidFill>
                          <a:effectLst/>
                        </a:rPr>
                        <a:t>Belief in collective decisions</a:t>
                      </a:r>
                    </a:p>
                    <a:p>
                      <a:pPr fontAlgn="ctr">
                        <a:buFont typeface="Arial" panose="020B0604020202020204" pitchFamily="34" charset="0"/>
                        <a:buChar char="•"/>
                      </a:pPr>
                      <a:r>
                        <a:rPr lang="en-US" sz="1100">
                          <a:solidFill>
                            <a:srgbClr val="555555"/>
                          </a:solidFill>
                          <a:effectLst/>
                        </a:rPr>
                        <a:t>Treating friends better than others is normal</a:t>
                      </a:r>
                    </a:p>
                    <a:p>
                      <a:pPr fontAlgn="ctr">
                        <a:buFont typeface="Arial" panose="020B0604020202020204" pitchFamily="34" charset="0"/>
                        <a:buChar char="•"/>
                      </a:pPr>
                      <a:r>
                        <a:rPr lang="en-US" sz="1100">
                          <a:solidFill>
                            <a:srgbClr val="555555"/>
                          </a:solidFill>
                          <a:effectLst/>
                        </a:rPr>
                        <a:t>Support of teamwork</a:t>
                      </a:r>
                    </a:p>
                    <a:p>
                      <a:pPr fontAlgn="ctr">
                        <a:buFont typeface="Arial" panose="020B0604020202020204" pitchFamily="34" charset="0"/>
                        <a:buChar char="•"/>
                      </a:pPr>
                      <a:r>
                        <a:rPr lang="en-US" sz="1100">
                          <a:solidFill>
                            <a:srgbClr val="555555"/>
                          </a:solidFill>
                          <a:effectLst/>
                        </a:rPr>
                        <a:t>Less mobility across occupations</a:t>
                      </a:r>
                    </a:p>
                    <a:p>
                      <a:pPr fontAlgn="ctr">
                        <a:buFont typeface="Arial" panose="020B0604020202020204" pitchFamily="34" charset="0"/>
                        <a:buChar char="•"/>
                      </a:pPr>
                      <a:r>
                        <a:rPr lang="en-US" sz="1100">
                          <a:solidFill>
                            <a:srgbClr val="555555"/>
                          </a:solidFill>
                          <a:effectLst/>
                        </a:rPr>
                        <a:t>Personal relationships very critical in business</a:t>
                      </a:r>
                    </a:p>
                  </a:txBody>
                  <a:tcPr marL="56736" marR="56736" marT="28368" marB="2836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100" dirty="0">
                          <a:solidFill>
                            <a:srgbClr val="555555"/>
                          </a:solidFill>
                          <a:effectLst/>
                        </a:rPr>
                        <a:t>Belief in individual decision making</a:t>
                      </a:r>
                    </a:p>
                    <a:p>
                      <a:pPr fontAlgn="ctr">
                        <a:buFont typeface="Arial" panose="020B0604020202020204" pitchFamily="34" charset="0"/>
                        <a:buChar char="•"/>
                      </a:pPr>
                      <a:r>
                        <a:rPr lang="en-US" sz="1100" dirty="0">
                          <a:solidFill>
                            <a:srgbClr val="555555"/>
                          </a:solidFill>
                          <a:effectLst/>
                        </a:rPr>
                        <a:t>Treating friends better than others at the workplace is considered unethical</a:t>
                      </a:r>
                    </a:p>
                    <a:p>
                      <a:pPr fontAlgn="ctr">
                        <a:buFont typeface="Arial" panose="020B0604020202020204" pitchFamily="34" charset="0"/>
                        <a:buChar char="•"/>
                      </a:pPr>
                      <a:r>
                        <a:rPr lang="en-US" sz="1100" dirty="0">
                          <a:solidFill>
                            <a:srgbClr val="555555"/>
                          </a:solidFill>
                          <a:effectLst/>
                        </a:rPr>
                        <a:t>More mobility across occupations within company</a:t>
                      </a:r>
                    </a:p>
                    <a:p>
                      <a:pPr fontAlgn="ctr">
                        <a:buFont typeface="Arial" panose="020B0604020202020204" pitchFamily="34" charset="0"/>
                        <a:buChar char="•"/>
                      </a:pPr>
                      <a:r>
                        <a:rPr lang="en-US" sz="1100" dirty="0">
                          <a:solidFill>
                            <a:srgbClr val="555555"/>
                          </a:solidFill>
                          <a:effectLst/>
                        </a:rPr>
                        <a:t>Tasks and company prevail over personal relationships in business</a:t>
                      </a:r>
                    </a:p>
                  </a:txBody>
                  <a:tcPr marL="56736" marR="56736" marT="28368" marB="28368" anchor="ctr">
                    <a:lnL>
                      <a:noFill/>
                    </a:lnL>
                    <a:lnR>
                      <a:noFill/>
                    </a:lnR>
                    <a:lnT>
                      <a:noFill/>
                    </a:lnT>
                    <a:lnB>
                      <a:noFill/>
                    </a:lnB>
                    <a:solidFill>
                      <a:srgbClr val="F9F9F9"/>
                    </a:solidFill>
                  </a:tcPr>
                </a:tc>
                <a:extLst>
                  <a:ext uri="{0D108BD9-81ED-4DB2-BD59-A6C34878D82A}">
                    <a16:rowId xmlns:a16="http://schemas.microsoft.com/office/drawing/2014/main" val="3984163197"/>
                  </a:ext>
                </a:extLst>
              </a:tr>
            </a:tbl>
          </a:graphicData>
        </a:graphic>
      </p:graphicFrame>
      <p:sp>
        <p:nvSpPr>
          <p:cNvPr id="6" name="TextBox 5">
            <a:extLst>
              <a:ext uri="{FF2B5EF4-FFF2-40B4-BE49-F238E27FC236}">
                <a16:creationId xmlns:a16="http://schemas.microsoft.com/office/drawing/2014/main" id="{9DF1EF8C-FC7A-42C4-8918-130A4A8364E5}"/>
              </a:ext>
            </a:extLst>
          </p:cNvPr>
          <p:cNvSpPr txBox="1"/>
          <p:nvPr/>
        </p:nvSpPr>
        <p:spPr>
          <a:xfrm>
            <a:off x="304800" y="6487886"/>
            <a:ext cx="10076798" cy="400110"/>
          </a:xfrm>
          <a:prstGeom prst="rect">
            <a:avLst/>
          </a:prstGeom>
          <a:noFill/>
        </p:spPr>
        <p:txBody>
          <a:bodyPr wrap="none" rtlCol="0">
            <a:spAutoFit/>
          </a:bodyPr>
          <a:lstStyle/>
          <a:p>
            <a:r>
              <a:rPr lang="en-US" sz="1000" dirty="0"/>
              <a:t>Adapted from Geert Hofstede, “</a:t>
            </a:r>
            <a:r>
              <a:rPr lang="en-US" sz="1000" i="1" dirty="0"/>
              <a:t>Culture’s consequences: Comparing values, behaviors and institutions across nations</a:t>
            </a:r>
            <a:r>
              <a:rPr lang="en-US" sz="1000" dirty="0"/>
              <a:t>,” 2nd edition, 2001, page 169-170, Thousand Oaks, CA: Sage Publications.</a:t>
            </a:r>
          </a:p>
          <a:p>
            <a:endParaRPr lang="en-US" sz="1000" dirty="0"/>
          </a:p>
        </p:txBody>
      </p:sp>
    </p:spTree>
    <p:extLst>
      <p:ext uri="{BB962C8B-B14F-4D97-AF65-F5344CB8AC3E}">
        <p14:creationId xmlns:p14="http://schemas.microsoft.com/office/powerpoint/2010/main" val="6136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Handshake Etiquette Around the World.</a:t>
            </a:r>
            <a:endParaRPr lang="en-US" dirty="0"/>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252376" y="2350677"/>
            <a:ext cx="3133394" cy="4023234"/>
          </a:xfrm>
        </p:spPr>
        <p:txBody>
          <a:bodyPr vert="horz" lIns="91440" tIns="45720" rIns="91440" bIns="45720" rtlCol="0" anchor="t">
            <a:normAutofit fontScale="92500" lnSpcReduction="20000"/>
          </a:bodyPr>
          <a:lstStyle/>
          <a:p>
            <a:pPr>
              <a:buNone/>
            </a:pPr>
            <a:r>
              <a:rPr lang="en-US" sz="2000" dirty="0">
                <a:ea typeface="+mn-lt"/>
                <a:cs typeface="+mn-lt"/>
              </a:rPr>
              <a:t>At the end of </a:t>
            </a:r>
            <a:r>
              <a:rPr lang="en-US" sz="2000" dirty="0">
                <a:ea typeface="+mn-lt"/>
                <a:cs typeface="+mn-lt"/>
                <a:hlinkClick r:id="rId3"/>
              </a:rPr>
              <a:t>Section 6.3</a:t>
            </a:r>
            <a:r>
              <a:rPr lang="en-US" sz="2000" dirty="0">
                <a:ea typeface="+mn-lt"/>
                <a:cs typeface="+mn-lt"/>
              </a:rPr>
              <a:t> there is a grey box titled MANAGING CHANGE, with the subheading: Negotiations in Malaysia and China.  What you probably noticed was that the person in the scenario, who is actually said to be “you”, failed to build the necessary relationships with both the Malaysian and Chinese executives in the way these people expected.   Check out this </a:t>
            </a:r>
            <a:r>
              <a:rPr lang="en-US" sz="2000" dirty="0">
                <a:ea typeface="+mn-lt"/>
                <a:cs typeface="+mn-lt"/>
                <a:hlinkClick r:id="rId4"/>
              </a:rPr>
              <a:t>video</a:t>
            </a:r>
            <a:r>
              <a:rPr lang="en-US" sz="2000" dirty="0">
                <a:ea typeface="+mn-lt"/>
                <a:cs typeface="+mn-lt"/>
              </a:rPr>
              <a:t> about handshake etiquette around the world.</a:t>
            </a:r>
            <a:endParaRPr lang="en-US" dirty="0"/>
          </a:p>
        </p:txBody>
      </p:sp>
      <p:pic>
        <p:nvPicPr>
          <p:cNvPr id="5" name="Picture 5" descr="Video preview screen: Two hands coming together as if for a handshake.">
            <a:hlinkClick r:id="" action="ppaction://media"/>
            <a:extLst>
              <a:ext uri="{FF2B5EF4-FFF2-40B4-BE49-F238E27FC236}">
                <a16:creationId xmlns:a16="http://schemas.microsoft.com/office/drawing/2014/main" id="{D42CE706-E818-41BA-9407-C4C33F4C4382}"/>
              </a:ext>
            </a:extLst>
          </p:cNvPr>
          <p:cNvPicPr>
            <a:picLocks noRot="1" noChangeAspect="1"/>
          </p:cNvPicPr>
          <p:nvPr>
            <a:videoFile r:link="rId1"/>
          </p:nvPr>
        </p:nvPicPr>
        <p:blipFill>
          <a:blip r:embed="rId5"/>
          <a:stretch>
            <a:fillRect/>
          </a:stretch>
        </p:blipFill>
        <p:spPr>
          <a:xfrm>
            <a:off x="4471358" y="2358785"/>
            <a:ext cx="7289320" cy="4354542"/>
          </a:xfrm>
          <a:prstGeom prst="rect">
            <a:avLst/>
          </a:prstGeom>
        </p:spPr>
      </p:pic>
    </p:spTree>
    <p:extLst>
      <p:ext uri="{BB962C8B-B14F-4D97-AF65-F5344CB8AC3E}">
        <p14:creationId xmlns:p14="http://schemas.microsoft.com/office/powerpoint/2010/main" val="168880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Autofit/>
          </a:bodyPr>
          <a:lstStyle/>
          <a:p>
            <a:pPr marL="514350" indent="-514350"/>
            <a:r>
              <a:rPr lang="en-US" sz="3600" dirty="0"/>
              <a:t>5. What steps can you take to be </a:t>
            </a:r>
            <a:r>
              <a:rPr lang="en-US" sz="3600" dirty="0">
                <a:highlight>
                  <a:srgbClr val="FFFF00"/>
                </a:highlight>
              </a:rPr>
              <a:t>better prepared for cross-cultural </a:t>
            </a:r>
            <a:r>
              <a:rPr lang="en-US" sz="3600" dirty="0"/>
              <a:t>assignments?</a:t>
            </a:r>
          </a:p>
        </p:txBody>
      </p:sp>
      <p:sp>
        <p:nvSpPr>
          <p:cNvPr id="4" name="Text Placeholder 3"/>
          <p:cNvSpPr>
            <a:spLocks noGrp="1"/>
          </p:cNvSpPr>
          <p:nvPr>
            <p:ph type="body" sz="quarter" idx="14"/>
          </p:nvPr>
        </p:nvSpPr>
        <p:spPr>
          <a:xfrm>
            <a:off x="1981200" y="1698172"/>
            <a:ext cx="8062912" cy="4805370"/>
          </a:xfrm>
        </p:spPr>
        <p:txBody>
          <a:bodyPr>
            <a:normAutofit lnSpcReduction="10000"/>
          </a:bodyPr>
          <a:lstStyle/>
          <a:p>
            <a:pPr marL="0" indent="0">
              <a:buNone/>
            </a:pPr>
            <a:r>
              <a:rPr lang="en-US" b="1" cap="all" dirty="0"/>
              <a:t>Concept Check</a:t>
            </a:r>
          </a:p>
          <a:p>
            <a:pPr marL="742950" indent="-742950">
              <a:buFont typeface="+mj-lt"/>
              <a:buAutoNum type="arabicPeriod"/>
            </a:pPr>
            <a:r>
              <a:rPr lang="en-US" sz="3600" dirty="0"/>
              <a:t>How should training for cross-cultural assignments be implemented?</a:t>
            </a:r>
          </a:p>
          <a:p>
            <a:pPr marL="0" indent="0">
              <a:buNone/>
            </a:pPr>
            <a:endParaRPr lang="en-US" sz="3600" dirty="0"/>
          </a:p>
          <a:p>
            <a:pPr lvl="2">
              <a:buFont typeface="Wingdings" panose="05000000000000000000" pitchFamily="2" charset="2"/>
              <a:buChar char="v"/>
            </a:pPr>
            <a:r>
              <a:rPr lang="en-US" sz="2800" dirty="0"/>
              <a:t>Japanese business cards</a:t>
            </a:r>
          </a:p>
          <a:p>
            <a:pPr lvl="2">
              <a:buFont typeface="Wingdings" panose="05000000000000000000" pitchFamily="2" charset="2"/>
              <a:buChar char="v"/>
            </a:pPr>
            <a:r>
              <a:rPr lang="en-US" sz="2800" dirty="0"/>
              <a:t>Danish Beers on Friday at 2:30</a:t>
            </a:r>
          </a:p>
          <a:p>
            <a:pPr lvl="2">
              <a:buFont typeface="Wingdings" panose="05000000000000000000" pitchFamily="2" charset="2"/>
              <a:buChar char="v"/>
            </a:pPr>
            <a:r>
              <a:rPr lang="en-US" sz="2800" dirty="0"/>
              <a:t>Dutch coffee / water</a:t>
            </a:r>
          </a:p>
          <a:p>
            <a:pPr lvl="2">
              <a:buFont typeface="Wingdings" panose="05000000000000000000" pitchFamily="2" charset="2"/>
              <a:buChar char="v"/>
            </a:pPr>
            <a:endParaRPr lang="en-US" sz="2800" dirty="0"/>
          </a:p>
          <a:p>
            <a:pPr lvl="2">
              <a:buFont typeface="Wingdings" panose="05000000000000000000" pitchFamily="2" charset="2"/>
              <a:buChar char="v"/>
            </a:pPr>
            <a:r>
              <a:rPr lang="en-US" sz="2800" dirty="0"/>
              <a:t>German precise, Australians relaxed, Italian emotional </a:t>
            </a:r>
          </a:p>
          <a:p>
            <a:pPr marL="1771650" lvl="2" indent="-742950">
              <a:buFont typeface="+mj-lt"/>
              <a:buAutoNum type="arabicPeriod"/>
            </a:pPr>
            <a:endParaRPr lang="en-US" sz="2800" dirty="0"/>
          </a:p>
        </p:txBody>
      </p:sp>
    </p:spTree>
    <p:extLst>
      <p:ext uri="{BB962C8B-B14F-4D97-AF65-F5344CB8AC3E}">
        <p14:creationId xmlns:p14="http://schemas.microsoft.com/office/powerpoint/2010/main" val="37428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Autofit/>
          </a:bodyPr>
          <a:lstStyle/>
          <a:p>
            <a:pPr marL="514350" indent="-514350"/>
            <a:r>
              <a:rPr lang="en-US" sz="3600" dirty="0"/>
              <a:t>7. Why might it be necessary for a company to go international, and how might it accomplish this goal?</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742950" indent="-742950">
              <a:buFont typeface="+mj-lt"/>
              <a:buAutoNum type="arabicPeriod"/>
            </a:pPr>
            <a:r>
              <a:rPr lang="en-US" sz="3600" dirty="0"/>
              <a:t>What are the factors and approaches that organizations can take when deciding to go global?</a:t>
            </a:r>
          </a:p>
          <a:p>
            <a:pPr marL="742950" indent="-742950">
              <a:buFont typeface="+mj-lt"/>
              <a:buAutoNum type="arabicPeriod"/>
            </a:pPr>
            <a:r>
              <a:rPr lang="en-US" sz="3600" dirty="0"/>
              <a:t>License, Franchise (page 191, 192)</a:t>
            </a:r>
          </a:p>
        </p:txBody>
      </p:sp>
      <p:sp>
        <p:nvSpPr>
          <p:cNvPr id="5" name="Rectangle 4">
            <a:extLst>
              <a:ext uri="{FF2B5EF4-FFF2-40B4-BE49-F238E27FC236}">
                <a16:creationId xmlns:a16="http://schemas.microsoft.com/office/drawing/2014/main" id="{541D83DD-CF0A-4FD2-AA95-724C42ACD093}"/>
              </a:ext>
            </a:extLst>
          </p:cNvPr>
          <p:cNvSpPr/>
          <p:nvPr/>
        </p:nvSpPr>
        <p:spPr>
          <a:xfrm>
            <a:off x="711200" y="6201175"/>
            <a:ext cx="10856686" cy="415498"/>
          </a:xfrm>
          <a:prstGeom prst="rect">
            <a:avLst/>
          </a:prstGeom>
        </p:spPr>
        <p:txBody>
          <a:bodyPr wrap="square">
            <a:spAutoFit/>
          </a:bodyPr>
          <a:lstStyle/>
          <a:p>
            <a:r>
              <a:rPr lang="en-US" sz="105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endParaRPr lang="en-US"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761164430"/>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10644</TotalTime>
  <Words>964</Words>
  <Application>Microsoft Office PowerPoint</Application>
  <PresentationFormat>Widescreen</PresentationFormat>
  <Paragraphs>178</Paragraphs>
  <Slides>9</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Wingdings</vt:lpstr>
      <vt:lpstr>Office Theme</vt:lpstr>
      <vt:lpstr>office theme</vt:lpstr>
      <vt:lpstr>Principles of Management</vt:lpstr>
      <vt:lpstr>Learning Outcomes</vt:lpstr>
      <vt:lpstr>Exhibit 6.2 Foreign Direct Investment Inflows from Other Countries</vt:lpstr>
      <vt:lpstr>Table 6.1 Hofstede’s Model of National Culture</vt:lpstr>
      <vt:lpstr>Table 6.2 Implications of Power Distance PAGE 166</vt:lpstr>
      <vt:lpstr>Table 6.3 Implications of Individualism</vt:lpstr>
      <vt:lpstr>Handshake Etiquette Around the World.</vt:lpstr>
      <vt:lpstr>5. What steps can you take to be better prepared for cross-cultural assignments?</vt:lpstr>
      <vt:lpstr>7. Why might it be necessary for a company to go international, and how might it accomplish this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Messer, Joe R</cp:lastModifiedBy>
  <cp:revision>223</cp:revision>
  <cp:lastPrinted>2021-09-28T21:19:18Z</cp:lastPrinted>
  <dcterms:created xsi:type="dcterms:W3CDTF">2018-05-29T21:16:34Z</dcterms:created>
  <dcterms:modified xsi:type="dcterms:W3CDTF">2022-03-02T02:32:26Z</dcterms:modified>
</cp:coreProperties>
</file>