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8"/>
  </p:notesMasterIdLst>
  <p:handoutMasterIdLst>
    <p:handoutMasterId r:id="rId29"/>
  </p:handoutMasterIdLst>
  <p:sldIdLst>
    <p:sldId id="256" r:id="rId3"/>
    <p:sldId id="277" r:id="rId4"/>
    <p:sldId id="334" r:id="rId5"/>
    <p:sldId id="348" r:id="rId6"/>
    <p:sldId id="377" r:id="rId7"/>
    <p:sldId id="346" r:id="rId8"/>
    <p:sldId id="350" r:id="rId9"/>
    <p:sldId id="351" r:id="rId10"/>
    <p:sldId id="347" r:id="rId11"/>
    <p:sldId id="369" r:id="rId12"/>
    <p:sldId id="353" r:id="rId13"/>
    <p:sldId id="354" r:id="rId14"/>
    <p:sldId id="355" r:id="rId15"/>
    <p:sldId id="297" r:id="rId16"/>
    <p:sldId id="371" r:id="rId17"/>
    <p:sldId id="370" r:id="rId18"/>
    <p:sldId id="359" r:id="rId19"/>
    <p:sldId id="360" r:id="rId20"/>
    <p:sldId id="373" r:id="rId21"/>
    <p:sldId id="372" r:id="rId22"/>
    <p:sldId id="357" r:id="rId23"/>
    <p:sldId id="362" r:id="rId24"/>
    <p:sldId id="363" r:id="rId25"/>
    <p:sldId id="364" r:id="rId26"/>
    <p:sldId id="358"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910" autoAdjust="0"/>
  </p:normalViewPr>
  <p:slideViewPr>
    <p:cSldViewPr snapToGrid="0" snapToObjects="1">
      <p:cViewPr>
        <p:scale>
          <a:sx n="58" d="100"/>
          <a:sy n="58" d="100"/>
        </p:scale>
        <p:origin x="696"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68"/>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08A76F-2B05-413E-976F-0BF7E126CE6E}" type="datetimeFigureOut">
              <a:rPr lang="en-US" smtClean="0"/>
              <a:pPr/>
              <a:t>9/28/2021</a:t>
            </a:fld>
            <a:endParaRPr lang="en-US"/>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3627B9-656A-4537-BCB7-741F9BAE6DE3}" type="slidenum">
              <a:rPr lang="en-US" smtClean="0"/>
              <a:pPr/>
              <a:t>‹#›</a:t>
            </a:fld>
            <a:endParaRPr lang="en-US"/>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7335C6-3C3E-4B80-A9C6-74F0A1957479}" type="datetimeFigureOut">
              <a:rPr lang="en-US" smtClean="0"/>
              <a:pPr/>
              <a:t>9/28/2021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91A0EE-5618-4FFB-9C66-974DDFCAFAC6}" type="slidenum">
              <a:rPr lang="en-US" smtClean="0"/>
              <a:pPr/>
              <a:t>‹#›</a:t>
            </a:fld>
            <a:endParaRPr lang="en-US"/>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a:p>
        </p:txBody>
      </p:sp>
    </p:spTree>
    <p:extLst>
      <p:ext uri="{BB962C8B-B14F-4D97-AF65-F5344CB8AC3E}">
        <p14:creationId xmlns:p14="http://schemas.microsoft.com/office/powerpoint/2010/main" val="77711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Japanese business cards</a:t>
            </a:r>
          </a:p>
          <a:p>
            <a:r>
              <a:rPr lang="en-US" dirty="0"/>
              <a:t>Danish Beers on Friday at 2:30</a:t>
            </a:r>
          </a:p>
          <a:p>
            <a:r>
              <a:rPr lang="en-US" dirty="0"/>
              <a:t>Dutch coffee / water</a:t>
            </a:r>
          </a:p>
        </p:txBody>
      </p:sp>
      <p:sp>
        <p:nvSpPr>
          <p:cNvPr id="4" name="Slide Number Placeholder 3"/>
          <p:cNvSpPr>
            <a:spLocks noGrp="1"/>
          </p:cNvSpPr>
          <p:nvPr>
            <p:ph type="sldNum" sz="quarter" idx="5"/>
          </p:nvPr>
        </p:nvSpPr>
        <p:spPr/>
        <p:txBody>
          <a:bodyPr/>
          <a:lstStyle/>
          <a:p>
            <a:fld id="{5F91A0EE-5618-4FFB-9C66-974DDFCAFAC6}" type="slidenum">
              <a:rPr lang="en-US" smtClean="0"/>
              <a:pPr/>
              <a:t>21</a:t>
            </a:fld>
            <a:endParaRPr lang="en-US"/>
          </a:p>
        </p:txBody>
      </p:sp>
    </p:spTree>
    <p:extLst>
      <p:ext uri="{BB962C8B-B14F-4D97-AF65-F5344CB8AC3E}">
        <p14:creationId xmlns:p14="http://schemas.microsoft.com/office/powerpoint/2010/main" val="3764435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4" name="Picture 3">
            <a:extLst>
              <a:ext uri="{FF2B5EF4-FFF2-40B4-BE49-F238E27FC236}">
                <a16:creationId xmlns:a16="http://schemas.microsoft.com/office/drawing/2014/main" id="{14AF741C-B880-4E9A-8E7D-96A3946ABC9D}"/>
              </a:ext>
            </a:extLst>
          </p:cNvPr>
          <p:cNvPicPr>
            <a:picLocks noChangeAspect="1"/>
          </p:cNvPicPr>
          <p:nvPr userDrawn="1"/>
        </p:nvPicPr>
        <p:blipFill>
          <a:blip r:embed="rId3"/>
          <a:stretch>
            <a:fillRect/>
          </a:stretch>
        </p:blipFill>
        <p:spPr>
          <a:xfrm>
            <a:off x="4700016" y="2374108"/>
            <a:ext cx="3007487" cy="3892042"/>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September 28, 2021</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14215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September 28, 2021</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September 28, 2021</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3" r:id="rId3"/>
    <p:sldLayoutId id="2147483691" r:id="rId4"/>
    <p:sldLayoutId id="2147483692" r:id="rId5"/>
    <p:sldLayoutId id="2147483694"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86" r:id="rId15"/>
    <p:sldLayoutId id="2147483687" r:id="rId16"/>
    <p:sldLayoutId id="2147483688" r:id="rId17"/>
    <p:sldLayoutId id="2147483689" r:id="rId18"/>
    <p:sldLayoutId id="2147483690" r:id="rId19"/>
    <p:sldLayoutId id="2147483681" r:id="rId20"/>
    <p:sldLayoutId id="2147483682" r:id="rId21"/>
    <p:sldLayoutId id="214748368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Aadf3XvSXo" TargetMode="External"/><Relationship Id="rId2" Type="http://schemas.openxmlformats.org/officeDocument/2006/relationships/slideLayout" Target="../slideLayouts/slideLayout24.xml"/><Relationship Id="rId1" Type="http://schemas.openxmlformats.org/officeDocument/2006/relationships/video" Target="https://www.youtube.com/embed/3Aadf3XvSXo?feature=oembed"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openstax.org/books/principles-management/pages/6-3-the-globe-framework" TargetMode="External"/><Relationship Id="rId2" Type="http://schemas.openxmlformats.org/officeDocument/2006/relationships/slideLayout" Target="../slideLayouts/slideLayout24.xml"/><Relationship Id="rId1" Type="http://schemas.openxmlformats.org/officeDocument/2006/relationships/video" Target="https://www.youtube.com/embed/x2dGVrOtDtw?feature=oembed" TargetMode="External"/><Relationship Id="rId5" Type="http://schemas.openxmlformats.org/officeDocument/2006/relationships/image" Target="../media/image5.jpeg"/><Relationship Id="rId4" Type="http://schemas.openxmlformats.org/officeDocument/2006/relationships/hyperlink" Target="https://www.youtube.com/watch?v=x2dGVrOtDtw"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1J4dKnYYIYk" TargetMode="External"/><Relationship Id="rId2" Type="http://schemas.openxmlformats.org/officeDocument/2006/relationships/slideLayout" Target="../slideLayouts/slideLayout24.xml"/><Relationship Id="rId1" Type="http://schemas.openxmlformats.org/officeDocument/2006/relationships/video" Target="https://www.youtube.com/embed/1J4dKnYYIYk?feature=oembed"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562" y="174037"/>
            <a:ext cx="9144000" cy="1011237"/>
          </a:xfrm>
        </p:spPr>
        <p:txBody>
          <a:bodyPr/>
          <a:lstStyle/>
          <a:p>
            <a:r>
              <a:rPr lang="en-US" dirty="0"/>
              <a:t>Principles of Management</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6 </a:t>
            </a:r>
            <a:r>
              <a:rPr lang="en-US" cap="all" dirty="0"/>
              <a:t>International Management</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Hofstede's Cultural Dimensions</a:t>
            </a:r>
            <a:endParaRPr lang="en-US" dirty="0"/>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252376" y="2350677"/>
            <a:ext cx="1738791" cy="4353913"/>
          </a:xfrm>
        </p:spPr>
        <p:txBody>
          <a:bodyPr vert="horz" lIns="91440" tIns="45720" rIns="91440" bIns="45720" rtlCol="0" anchor="t">
            <a:normAutofit/>
          </a:bodyPr>
          <a:lstStyle/>
          <a:p>
            <a:pPr>
              <a:buNone/>
            </a:pPr>
            <a:r>
              <a:rPr lang="en-US" sz="2000" dirty="0">
                <a:ea typeface="+mn-lt"/>
                <a:cs typeface="+mn-lt"/>
              </a:rPr>
              <a:t>View the </a:t>
            </a:r>
            <a:r>
              <a:rPr lang="en-US" sz="2000" dirty="0">
                <a:ea typeface="+mn-lt"/>
                <a:cs typeface="+mn-lt"/>
                <a:hlinkClick r:id="rId3"/>
              </a:rPr>
              <a:t>video</a:t>
            </a:r>
            <a:r>
              <a:rPr lang="en-US" sz="2000" dirty="0">
                <a:ea typeface="+mn-lt"/>
                <a:cs typeface="+mn-lt"/>
              </a:rPr>
              <a:t> summary from Mad English TV of Hofstede's Cultural Dimensions</a:t>
            </a:r>
            <a:endParaRPr lang="en-US" dirty="0"/>
          </a:p>
        </p:txBody>
      </p:sp>
      <p:pic>
        <p:nvPicPr>
          <p:cNvPr id="5" name="Picture 5" descr="Video preview screen: A picture of a person with the words &quot;English Culture, Hofstede's Cultural Dimensions.&quot;">
            <a:hlinkClick r:id="" action="ppaction://media"/>
            <a:extLst>
              <a:ext uri="{FF2B5EF4-FFF2-40B4-BE49-F238E27FC236}">
                <a16:creationId xmlns:a16="http://schemas.microsoft.com/office/drawing/2014/main" id="{3C8FBC9F-579F-4B36-AC0C-D2AC61512B3C}"/>
              </a:ext>
            </a:extLst>
          </p:cNvPr>
          <p:cNvPicPr>
            <a:picLocks noRot="1" noChangeAspect="1"/>
          </p:cNvPicPr>
          <p:nvPr>
            <a:videoFile r:link="rId1"/>
          </p:nvPr>
        </p:nvPicPr>
        <p:blipFill>
          <a:blip r:embed="rId4"/>
          <a:stretch>
            <a:fillRect/>
          </a:stretch>
        </p:blipFill>
        <p:spPr>
          <a:xfrm>
            <a:off x="3335547" y="2229390"/>
            <a:ext cx="7806905" cy="4368919"/>
          </a:xfrm>
          <a:prstGeom prst="rect">
            <a:avLst/>
          </a:prstGeom>
        </p:spPr>
      </p:pic>
    </p:spTree>
    <p:extLst>
      <p:ext uri="{BB962C8B-B14F-4D97-AF65-F5344CB8AC3E}">
        <p14:creationId xmlns:p14="http://schemas.microsoft.com/office/powerpoint/2010/main" val="139700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B4F0-66EC-4BBC-ADC4-86FBF2F7DB96}"/>
              </a:ext>
            </a:extLst>
          </p:cNvPr>
          <p:cNvSpPr>
            <a:spLocks noGrp="1"/>
          </p:cNvSpPr>
          <p:nvPr>
            <p:ph type="title"/>
          </p:nvPr>
        </p:nvSpPr>
        <p:spPr/>
        <p:txBody>
          <a:bodyPr/>
          <a:lstStyle/>
          <a:p>
            <a:r>
              <a:rPr lang="en-US" dirty="0"/>
              <a:t>Table 6.6 Country Clusters</a:t>
            </a:r>
          </a:p>
        </p:txBody>
      </p:sp>
      <p:graphicFrame>
        <p:nvGraphicFramePr>
          <p:cNvPr id="5" name="Table 4">
            <a:extLst>
              <a:ext uri="{FF2B5EF4-FFF2-40B4-BE49-F238E27FC236}">
                <a16:creationId xmlns:a16="http://schemas.microsoft.com/office/drawing/2014/main" id="{AE880B70-5D0A-4AD8-AC44-91ADD72EA2F4}"/>
              </a:ext>
            </a:extLst>
          </p:cNvPr>
          <p:cNvGraphicFramePr>
            <a:graphicFrameLocks noGrp="1"/>
          </p:cNvGraphicFramePr>
          <p:nvPr>
            <p:extLst>
              <p:ext uri="{D42A27DB-BD31-4B8C-83A1-F6EECF244321}">
                <p14:modId xmlns:p14="http://schemas.microsoft.com/office/powerpoint/2010/main" val="1691055393"/>
              </p:ext>
            </p:extLst>
          </p:nvPr>
        </p:nvGraphicFramePr>
        <p:xfrm>
          <a:off x="838199" y="1543050"/>
          <a:ext cx="10515603" cy="4450080"/>
        </p:xfrm>
        <a:graphic>
          <a:graphicData uri="http://schemas.openxmlformats.org/drawingml/2006/table">
            <a:tbl>
              <a:tblPr/>
              <a:tblGrid>
                <a:gridCol w="1502229">
                  <a:extLst>
                    <a:ext uri="{9D8B030D-6E8A-4147-A177-3AD203B41FA5}">
                      <a16:colId xmlns:a16="http://schemas.microsoft.com/office/drawing/2014/main" val="3561976501"/>
                    </a:ext>
                  </a:extLst>
                </a:gridCol>
                <a:gridCol w="1502229">
                  <a:extLst>
                    <a:ext uri="{9D8B030D-6E8A-4147-A177-3AD203B41FA5}">
                      <a16:colId xmlns:a16="http://schemas.microsoft.com/office/drawing/2014/main" val="2313547095"/>
                    </a:ext>
                  </a:extLst>
                </a:gridCol>
                <a:gridCol w="1502229">
                  <a:extLst>
                    <a:ext uri="{9D8B030D-6E8A-4147-A177-3AD203B41FA5}">
                      <a16:colId xmlns:a16="http://schemas.microsoft.com/office/drawing/2014/main" val="136870179"/>
                    </a:ext>
                  </a:extLst>
                </a:gridCol>
                <a:gridCol w="1502229">
                  <a:extLst>
                    <a:ext uri="{9D8B030D-6E8A-4147-A177-3AD203B41FA5}">
                      <a16:colId xmlns:a16="http://schemas.microsoft.com/office/drawing/2014/main" val="2949451210"/>
                    </a:ext>
                  </a:extLst>
                </a:gridCol>
                <a:gridCol w="1502229">
                  <a:extLst>
                    <a:ext uri="{9D8B030D-6E8A-4147-A177-3AD203B41FA5}">
                      <a16:colId xmlns:a16="http://schemas.microsoft.com/office/drawing/2014/main" val="2334466890"/>
                    </a:ext>
                  </a:extLst>
                </a:gridCol>
                <a:gridCol w="1502229">
                  <a:extLst>
                    <a:ext uri="{9D8B030D-6E8A-4147-A177-3AD203B41FA5}">
                      <a16:colId xmlns:a16="http://schemas.microsoft.com/office/drawing/2014/main" val="1683150554"/>
                    </a:ext>
                  </a:extLst>
                </a:gridCol>
                <a:gridCol w="1502229">
                  <a:extLst>
                    <a:ext uri="{9D8B030D-6E8A-4147-A177-3AD203B41FA5}">
                      <a16:colId xmlns:a16="http://schemas.microsoft.com/office/drawing/2014/main" val="321801146"/>
                    </a:ext>
                  </a:extLst>
                </a:gridCol>
              </a:tblGrid>
              <a:tr h="640080">
                <a:tc>
                  <a:txBody>
                    <a:bodyPr/>
                    <a:lstStyle/>
                    <a:p>
                      <a:pPr algn="l" fontAlgn="b"/>
                      <a:r>
                        <a:rPr lang="en-US" sz="2000" b="1">
                          <a:effectLst/>
                        </a:rPr>
                        <a:t>Confucian Asia</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2000" b="1">
                          <a:effectLst/>
                        </a:rPr>
                        <a:t>Germanic Europe</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2000" b="1">
                          <a:effectLst/>
                        </a:rPr>
                        <a:t>Latin America</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2000" b="1">
                          <a:effectLst/>
                        </a:rPr>
                        <a:t>Nordic Europe</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2000" b="1">
                          <a:effectLst/>
                        </a:rPr>
                        <a:t>Middle East</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2000" b="1">
                          <a:effectLst/>
                        </a:rPr>
                        <a:t>Sub-Saharan Africa</a:t>
                      </a:r>
                    </a:p>
                  </a:txBody>
                  <a:tcPr anchor="b">
                    <a:lnL>
                      <a:noFill/>
                    </a:lnL>
                    <a:lnR>
                      <a:noFill/>
                    </a:lnR>
                    <a:lnT>
                      <a:noFill/>
                    </a:lnT>
                    <a:lnB w="12700" cap="flat" cmpd="sng" algn="ctr">
                      <a:solidFill>
                        <a:srgbClr val="DDDDDD"/>
                      </a:solidFill>
                      <a:prstDash val="solid"/>
                      <a:round/>
                      <a:headEnd type="none" w="med" len="med"/>
                      <a:tailEnd type="none" w="med" len="med"/>
                    </a:lnB>
                  </a:tcPr>
                </a:tc>
                <a:tc>
                  <a:txBody>
                    <a:bodyPr/>
                    <a:lstStyle/>
                    <a:p>
                      <a:endParaRPr lang="en-US" sz="2000"/>
                    </a:p>
                  </a:txBody>
                  <a:tcPr>
                    <a:lnL>
                      <a:noFill/>
                    </a:lnL>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41785329"/>
                  </a:ext>
                </a:extLst>
              </a:tr>
              <a:tr h="2560319">
                <a:tc>
                  <a:txBody>
                    <a:bodyPr/>
                    <a:lstStyle/>
                    <a:p>
                      <a:pPr fontAlgn="ctr"/>
                      <a:r>
                        <a:rPr lang="en-US" sz="2000">
                          <a:solidFill>
                            <a:srgbClr val="555555"/>
                          </a:solidFill>
                          <a:effectLst/>
                        </a:rPr>
                        <a:t>Australia</a:t>
                      </a:r>
                    </a:p>
                    <a:p>
                      <a:pPr fontAlgn="ctr"/>
                      <a:r>
                        <a:rPr lang="en-US" sz="2000">
                          <a:solidFill>
                            <a:srgbClr val="555555"/>
                          </a:solidFill>
                          <a:effectLst/>
                        </a:rPr>
                        <a:t>Canada</a:t>
                      </a:r>
                    </a:p>
                    <a:p>
                      <a:pPr fontAlgn="ctr"/>
                      <a:r>
                        <a:rPr lang="en-US" sz="2000">
                          <a:solidFill>
                            <a:srgbClr val="555555"/>
                          </a:solidFill>
                          <a:effectLst/>
                        </a:rPr>
                        <a:t>Ireland</a:t>
                      </a:r>
                    </a:p>
                    <a:p>
                      <a:pPr fontAlgn="ctr"/>
                      <a:r>
                        <a:rPr lang="en-US" sz="2000">
                          <a:solidFill>
                            <a:srgbClr val="555555"/>
                          </a:solidFill>
                          <a:effectLst/>
                        </a:rPr>
                        <a:t>New Zealand</a:t>
                      </a:r>
                    </a:p>
                    <a:p>
                      <a:pPr fontAlgn="ctr"/>
                      <a:r>
                        <a:rPr lang="en-US" sz="2000">
                          <a:solidFill>
                            <a:srgbClr val="555555"/>
                          </a:solidFill>
                          <a:effectLst/>
                        </a:rPr>
                        <a:t>South Africa (White)</a:t>
                      </a:r>
                    </a:p>
                    <a:p>
                      <a:pPr fontAlgn="ctr"/>
                      <a:r>
                        <a:rPr lang="en-US" sz="2000">
                          <a:solidFill>
                            <a:srgbClr val="555555"/>
                          </a:solidFill>
                          <a:effectLst/>
                        </a:rPr>
                        <a:t>United Kingdom</a:t>
                      </a:r>
                    </a:p>
                    <a:p>
                      <a:pPr fontAlgn="ctr"/>
                      <a:r>
                        <a:rPr lang="en-US" sz="2000">
                          <a:solidFill>
                            <a:srgbClr val="555555"/>
                          </a:solidFill>
                          <a:effectLst/>
                        </a:rPr>
                        <a:t>United States</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2000" dirty="0">
                          <a:solidFill>
                            <a:srgbClr val="555555"/>
                          </a:solidFill>
                          <a:effectLst/>
                        </a:rPr>
                        <a:t>China</a:t>
                      </a:r>
                    </a:p>
                    <a:p>
                      <a:pPr fontAlgn="ctr"/>
                      <a:r>
                        <a:rPr lang="en-US" sz="2000" dirty="0">
                          <a:solidFill>
                            <a:srgbClr val="555555"/>
                          </a:solidFill>
                          <a:effectLst/>
                        </a:rPr>
                        <a:t>Hong Kong</a:t>
                      </a:r>
                    </a:p>
                    <a:p>
                      <a:pPr fontAlgn="ctr"/>
                      <a:r>
                        <a:rPr lang="en-US" sz="2000" dirty="0">
                          <a:solidFill>
                            <a:srgbClr val="555555"/>
                          </a:solidFill>
                          <a:effectLst/>
                        </a:rPr>
                        <a:t>Japan</a:t>
                      </a:r>
                    </a:p>
                    <a:p>
                      <a:pPr fontAlgn="ctr"/>
                      <a:r>
                        <a:rPr lang="en-US" sz="2000" dirty="0">
                          <a:solidFill>
                            <a:srgbClr val="555555"/>
                          </a:solidFill>
                          <a:effectLst/>
                        </a:rPr>
                        <a:t>Singapore</a:t>
                      </a:r>
                    </a:p>
                    <a:p>
                      <a:pPr fontAlgn="ctr"/>
                      <a:r>
                        <a:rPr lang="en-US" sz="2000" dirty="0">
                          <a:solidFill>
                            <a:srgbClr val="555555"/>
                          </a:solidFill>
                          <a:effectLst/>
                        </a:rPr>
                        <a:t>South Korea</a:t>
                      </a:r>
                    </a:p>
                    <a:p>
                      <a:pPr fontAlgn="ctr"/>
                      <a:r>
                        <a:rPr lang="en-US" sz="2000" dirty="0">
                          <a:solidFill>
                            <a:srgbClr val="555555"/>
                          </a:solidFill>
                          <a:effectLst/>
                        </a:rPr>
                        <a:t>Taiwan</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2000">
                          <a:solidFill>
                            <a:srgbClr val="555555"/>
                          </a:solidFill>
                          <a:effectLst/>
                        </a:rPr>
                        <a:t>Austria</a:t>
                      </a:r>
                    </a:p>
                    <a:p>
                      <a:pPr fontAlgn="ctr"/>
                      <a:r>
                        <a:rPr lang="en-US" sz="2000">
                          <a:solidFill>
                            <a:srgbClr val="555555"/>
                          </a:solidFill>
                          <a:effectLst/>
                        </a:rPr>
                        <a:t>Switzerland</a:t>
                      </a:r>
                    </a:p>
                    <a:p>
                      <a:pPr fontAlgn="ctr"/>
                      <a:r>
                        <a:rPr lang="en-US" sz="2000">
                          <a:solidFill>
                            <a:srgbClr val="555555"/>
                          </a:solidFill>
                          <a:effectLst/>
                        </a:rPr>
                        <a:t>Netherlands</a:t>
                      </a:r>
                    </a:p>
                    <a:p>
                      <a:pPr fontAlgn="ctr"/>
                      <a:r>
                        <a:rPr lang="en-US" sz="2000">
                          <a:solidFill>
                            <a:srgbClr val="555555"/>
                          </a:solidFill>
                          <a:effectLst/>
                        </a:rPr>
                        <a:t>Germany (former East)</a:t>
                      </a:r>
                    </a:p>
                    <a:p>
                      <a:pPr fontAlgn="ctr"/>
                      <a:r>
                        <a:rPr lang="en-US" sz="2000">
                          <a:solidFill>
                            <a:srgbClr val="555555"/>
                          </a:solidFill>
                          <a:effectLst/>
                        </a:rPr>
                        <a:t>Germany (former West)</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s-ES" sz="2000">
                          <a:solidFill>
                            <a:srgbClr val="555555"/>
                          </a:solidFill>
                          <a:effectLst/>
                        </a:rPr>
                        <a:t>Argentina</a:t>
                      </a:r>
                    </a:p>
                    <a:p>
                      <a:pPr fontAlgn="ctr"/>
                      <a:r>
                        <a:rPr lang="es-ES" sz="2000">
                          <a:solidFill>
                            <a:srgbClr val="555555"/>
                          </a:solidFill>
                          <a:effectLst/>
                        </a:rPr>
                        <a:t>Bolivia</a:t>
                      </a:r>
                    </a:p>
                    <a:p>
                      <a:pPr fontAlgn="ctr"/>
                      <a:r>
                        <a:rPr lang="es-ES" sz="2000">
                          <a:solidFill>
                            <a:srgbClr val="555555"/>
                          </a:solidFill>
                          <a:effectLst/>
                        </a:rPr>
                        <a:t>Brazil</a:t>
                      </a:r>
                    </a:p>
                    <a:p>
                      <a:pPr fontAlgn="ctr"/>
                      <a:r>
                        <a:rPr lang="es-ES" sz="2000">
                          <a:solidFill>
                            <a:srgbClr val="555555"/>
                          </a:solidFill>
                          <a:effectLst/>
                        </a:rPr>
                        <a:t>Colombia</a:t>
                      </a:r>
                    </a:p>
                    <a:p>
                      <a:pPr fontAlgn="ctr"/>
                      <a:r>
                        <a:rPr lang="es-ES" sz="2000">
                          <a:solidFill>
                            <a:srgbClr val="555555"/>
                          </a:solidFill>
                          <a:effectLst/>
                        </a:rPr>
                        <a:t>Costa Rica</a:t>
                      </a:r>
                    </a:p>
                    <a:p>
                      <a:pPr fontAlgn="ctr"/>
                      <a:r>
                        <a:rPr lang="es-ES" sz="2000">
                          <a:solidFill>
                            <a:srgbClr val="555555"/>
                          </a:solidFill>
                          <a:effectLst/>
                        </a:rPr>
                        <a:t>El Salvador</a:t>
                      </a:r>
                    </a:p>
                    <a:p>
                      <a:pPr fontAlgn="ctr"/>
                      <a:r>
                        <a:rPr lang="es-ES" sz="2000">
                          <a:solidFill>
                            <a:srgbClr val="555555"/>
                          </a:solidFill>
                          <a:effectLst/>
                        </a:rPr>
                        <a:t>Guatemala</a:t>
                      </a:r>
                    </a:p>
                    <a:p>
                      <a:pPr fontAlgn="ctr"/>
                      <a:r>
                        <a:rPr lang="es-ES" sz="2000">
                          <a:solidFill>
                            <a:srgbClr val="555555"/>
                          </a:solidFill>
                          <a:effectLst/>
                        </a:rPr>
                        <a:t>Mexico</a:t>
                      </a:r>
                    </a:p>
                    <a:p>
                      <a:pPr fontAlgn="ctr"/>
                      <a:r>
                        <a:rPr lang="es-ES" sz="2000">
                          <a:solidFill>
                            <a:srgbClr val="555555"/>
                          </a:solidFill>
                          <a:effectLst/>
                        </a:rPr>
                        <a:t>Venezuela</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2000">
                          <a:solidFill>
                            <a:srgbClr val="555555"/>
                          </a:solidFill>
                          <a:effectLst/>
                        </a:rPr>
                        <a:t>Denmark</a:t>
                      </a:r>
                    </a:p>
                    <a:p>
                      <a:pPr fontAlgn="ctr"/>
                      <a:r>
                        <a:rPr lang="en-US" sz="2000">
                          <a:solidFill>
                            <a:srgbClr val="555555"/>
                          </a:solidFill>
                          <a:effectLst/>
                        </a:rPr>
                        <a:t>Finland</a:t>
                      </a:r>
                    </a:p>
                    <a:p>
                      <a:pPr fontAlgn="ctr"/>
                      <a:r>
                        <a:rPr lang="en-US" sz="2000">
                          <a:solidFill>
                            <a:srgbClr val="555555"/>
                          </a:solidFill>
                          <a:effectLst/>
                        </a:rPr>
                        <a:t>Sweden</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2000">
                          <a:solidFill>
                            <a:srgbClr val="555555"/>
                          </a:solidFill>
                          <a:effectLst/>
                        </a:rPr>
                        <a:t>Qatar</a:t>
                      </a:r>
                    </a:p>
                    <a:p>
                      <a:pPr fontAlgn="ctr"/>
                      <a:r>
                        <a:rPr lang="en-US" sz="2000">
                          <a:solidFill>
                            <a:srgbClr val="555555"/>
                          </a:solidFill>
                          <a:effectLst/>
                        </a:rPr>
                        <a:t>Morocco</a:t>
                      </a:r>
                    </a:p>
                    <a:p>
                      <a:pPr fontAlgn="ctr"/>
                      <a:r>
                        <a:rPr lang="en-US" sz="2000">
                          <a:solidFill>
                            <a:srgbClr val="555555"/>
                          </a:solidFill>
                          <a:effectLst/>
                        </a:rPr>
                        <a:t>Turkey</a:t>
                      </a:r>
                    </a:p>
                    <a:p>
                      <a:pPr fontAlgn="ctr"/>
                      <a:r>
                        <a:rPr lang="en-US" sz="2000">
                          <a:solidFill>
                            <a:srgbClr val="555555"/>
                          </a:solidFill>
                          <a:effectLst/>
                        </a:rPr>
                        <a:t>Egypt</a:t>
                      </a:r>
                    </a:p>
                    <a:p>
                      <a:pPr fontAlgn="ctr"/>
                      <a:r>
                        <a:rPr lang="en-US" sz="2000">
                          <a:solidFill>
                            <a:srgbClr val="555555"/>
                          </a:solidFill>
                          <a:effectLst/>
                        </a:rPr>
                        <a:t>Kuwait</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2000" dirty="0">
                          <a:solidFill>
                            <a:srgbClr val="555555"/>
                          </a:solidFill>
                          <a:effectLst/>
                        </a:rPr>
                        <a:t>Namibia</a:t>
                      </a:r>
                    </a:p>
                    <a:p>
                      <a:pPr fontAlgn="ctr"/>
                      <a:r>
                        <a:rPr lang="en-US" sz="2000" dirty="0">
                          <a:solidFill>
                            <a:srgbClr val="555555"/>
                          </a:solidFill>
                          <a:effectLst/>
                        </a:rPr>
                        <a:t>Nigeria</a:t>
                      </a:r>
                    </a:p>
                    <a:p>
                      <a:pPr fontAlgn="ctr"/>
                      <a:r>
                        <a:rPr lang="en-US" sz="2000" dirty="0">
                          <a:solidFill>
                            <a:srgbClr val="555555"/>
                          </a:solidFill>
                          <a:effectLst/>
                        </a:rPr>
                        <a:t>South Africa (Black)</a:t>
                      </a:r>
                    </a:p>
                    <a:p>
                      <a:pPr fontAlgn="ctr"/>
                      <a:r>
                        <a:rPr lang="en-US" sz="2000" dirty="0">
                          <a:solidFill>
                            <a:srgbClr val="555555"/>
                          </a:solidFill>
                          <a:effectLst/>
                        </a:rPr>
                        <a:t>Zambia</a:t>
                      </a:r>
                    </a:p>
                    <a:p>
                      <a:pPr fontAlgn="ctr"/>
                      <a:r>
                        <a:rPr lang="en-US" sz="2000" dirty="0">
                          <a:solidFill>
                            <a:srgbClr val="555555"/>
                          </a:solidFill>
                          <a:effectLst/>
                        </a:rPr>
                        <a:t>Zimbabwe</a:t>
                      </a:r>
                    </a:p>
                  </a:txBody>
                  <a:tcPr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648140238"/>
                  </a:ext>
                </a:extLst>
              </a:tr>
            </a:tbl>
          </a:graphicData>
        </a:graphic>
      </p:graphicFrame>
      <p:sp>
        <p:nvSpPr>
          <p:cNvPr id="6" name="TextBox 5">
            <a:extLst>
              <a:ext uri="{FF2B5EF4-FFF2-40B4-BE49-F238E27FC236}">
                <a16:creationId xmlns:a16="http://schemas.microsoft.com/office/drawing/2014/main" id="{7725B892-C39F-4E0F-A81B-BED2C7DEBC9E}"/>
              </a:ext>
            </a:extLst>
          </p:cNvPr>
          <p:cNvSpPr txBox="1"/>
          <p:nvPr/>
        </p:nvSpPr>
        <p:spPr>
          <a:xfrm>
            <a:off x="25497" y="6339674"/>
            <a:ext cx="11334652" cy="553998"/>
          </a:xfrm>
          <a:prstGeom prst="rect">
            <a:avLst/>
          </a:prstGeom>
          <a:noFill/>
        </p:spPr>
        <p:txBody>
          <a:bodyPr wrap="square" rtlCol="0">
            <a:spAutoFit/>
          </a:bodyPr>
          <a:lstStyle/>
          <a:p>
            <a:r>
              <a:rPr lang="en-US" sz="1000" dirty="0"/>
              <a:t>Based on Dorfman, P., Paul J. </a:t>
            </a:r>
            <a:r>
              <a:rPr lang="en-US" sz="1000" dirty="0" err="1"/>
              <a:t>Hanges</a:t>
            </a:r>
            <a:r>
              <a:rPr lang="en-US" sz="1000" dirty="0"/>
              <a:t>, and F. C. </a:t>
            </a:r>
            <a:r>
              <a:rPr lang="en-US" sz="1000" dirty="0" err="1"/>
              <a:t>Brodbeck</a:t>
            </a:r>
            <a:r>
              <a:rPr lang="en-US" sz="1000" dirty="0"/>
              <a:t>. 2004. “Leadership and cultural variation: The identification of culturally endorsed leadership profiles.” In R. J. House, P. J. </a:t>
            </a:r>
            <a:r>
              <a:rPr lang="en-US" sz="1000" dirty="0" err="1"/>
              <a:t>Hanges</a:t>
            </a:r>
            <a:r>
              <a:rPr lang="en-US" sz="1000" dirty="0"/>
              <a:t>, M. </a:t>
            </a:r>
            <a:r>
              <a:rPr lang="en-US" sz="1000" dirty="0" err="1"/>
              <a:t>Javidan</a:t>
            </a:r>
            <a:r>
              <a:rPr lang="en-US" sz="1000" dirty="0"/>
              <a:t>, P. W. Dorfman, and V. Gupta, eds. </a:t>
            </a:r>
            <a:r>
              <a:rPr lang="en-US" sz="1000" i="1" dirty="0"/>
              <a:t>Culture, Leadership, and Organizations.</a:t>
            </a:r>
            <a:r>
              <a:rPr lang="en-US" sz="1000" dirty="0"/>
              <a:t> Thousand Oaks, CA: Sage Publications, 669–720.</a:t>
            </a:r>
          </a:p>
          <a:p>
            <a:endParaRPr lang="en-US" sz="1000" dirty="0"/>
          </a:p>
        </p:txBody>
      </p:sp>
    </p:spTree>
    <p:extLst>
      <p:ext uri="{BB962C8B-B14F-4D97-AF65-F5344CB8AC3E}">
        <p14:creationId xmlns:p14="http://schemas.microsoft.com/office/powerpoint/2010/main" val="1887530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71704-47A0-4889-8484-F54B2E3C18AD}"/>
              </a:ext>
            </a:extLst>
          </p:cNvPr>
          <p:cNvSpPr>
            <a:spLocks noGrp="1"/>
          </p:cNvSpPr>
          <p:nvPr>
            <p:ph type="title"/>
          </p:nvPr>
        </p:nvSpPr>
        <p:spPr/>
        <p:txBody>
          <a:bodyPr/>
          <a:lstStyle/>
          <a:p>
            <a:r>
              <a:rPr lang="en-US" dirty="0"/>
              <a:t>Table 6.7 Country Clusters and Preferred Leadership Styles</a:t>
            </a:r>
          </a:p>
        </p:txBody>
      </p:sp>
      <p:graphicFrame>
        <p:nvGraphicFramePr>
          <p:cNvPr id="5" name="Table 4">
            <a:extLst>
              <a:ext uri="{FF2B5EF4-FFF2-40B4-BE49-F238E27FC236}">
                <a16:creationId xmlns:a16="http://schemas.microsoft.com/office/drawing/2014/main" id="{81AEFC74-4D4E-4F1B-9413-A024AF1A8D2B}"/>
              </a:ext>
            </a:extLst>
          </p:cNvPr>
          <p:cNvGraphicFramePr>
            <a:graphicFrameLocks noGrp="1"/>
          </p:cNvGraphicFramePr>
          <p:nvPr>
            <p:extLst>
              <p:ext uri="{D42A27DB-BD31-4B8C-83A1-F6EECF244321}">
                <p14:modId xmlns:p14="http://schemas.microsoft.com/office/powerpoint/2010/main" val="3254736489"/>
              </p:ext>
            </p:extLst>
          </p:nvPr>
        </p:nvGraphicFramePr>
        <p:xfrm>
          <a:off x="432446" y="990601"/>
          <a:ext cx="11033840" cy="4931228"/>
        </p:xfrm>
        <a:graphic>
          <a:graphicData uri="http://schemas.openxmlformats.org/drawingml/2006/table">
            <a:tbl>
              <a:tblPr/>
              <a:tblGrid>
                <a:gridCol w="1379230">
                  <a:extLst>
                    <a:ext uri="{9D8B030D-6E8A-4147-A177-3AD203B41FA5}">
                      <a16:colId xmlns:a16="http://schemas.microsoft.com/office/drawing/2014/main" val="2566330670"/>
                    </a:ext>
                  </a:extLst>
                </a:gridCol>
                <a:gridCol w="1379230">
                  <a:extLst>
                    <a:ext uri="{9D8B030D-6E8A-4147-A177-3AD203B41FA5}">
                      <a16:colId xmlns:a16="http://schemas.microsoft.com/office/drawing/2014/main" val="1074959561"/>
                    </a:ext>
                  </a:extLst>
                </a:gridCol>
                <a:gridCol w="1379230">
                  <a:extLst>
                    <a:ext uri="{9D8B030D-6E8A-4147-A177-3AD203B41FA5}">
                      <a16:colId xmlns:a16="http://schemas.microsoft.com/office/drawing/2014/main" val="2907029119"/>
                    </a:ext>
                  </a:extLst>
                </a:gridCol>
                <a:gridCol w="1379230">
                  <a:extLst>
                    <a:ext uri="{9D8B030D-6E8A-4147-A177-3AD203B41FA5}">
                      <a16:colId xmlns:a16="http://schemas.microsoft.com/office/drawing/2014/main" val="1100744833"/>
                    </a:ext>
                  </a:extLst>
                </a:gridCol>
                <a:gridCol w="1379230">
                  <a:extLst>
                    <a:ext uri="{9D8B030D-6E8A-4147-A177-3AD203B41FA5}">
                      <a16:colId xmlns:a16="http://schemas.microsoft.com/office/drawing/2014/main" val="2632190754"/>
                    </a:ext>
                  </a:extLst>
                </a:gridCol>
                <a:gridCol w="1379230">
                  <a:extLst>
                    <a:ext uri="{9D8B030D-6E8A-4147-A177-3AD203B41FA5}">
                      <a16:colId xmlns:a16="http://schemas.microsoft.com/office/drawing/2014/main" val="3897428755"/>
                    </a:ext>
                  </a:extLst>
                </a:gridCol>
                <a:gridCol w="1379230">
                  <a:extLst>
                    <a:ext uri="{9D8B030D-6E8A-4147-A177-3AD203B41FA5}">
                      <a16:colId xmlns:a16="http://schemas.microsoft.com/office/drawing/2014/main" val="3403541197"/>
                    </a:ext>
                  </a:extLst>
                </a:gridCol>
                <a:gridCol w="1379230">
                  <a:extLst>
                    <a:ext uri="{9D8B030D-6E8A-4147-A177-3AD203B41FA5}">
                      <a16:colId xmlns:a16="http://schemas.microsoft.com/office/drawing/2014/main" val="3569020301"/>
                    </a:ext>
                  </a:extLst>
                </a:gridCol>
              </a:tblGrid>
              <a:tr h="1006374">
                <a:tc>
                  <a:txBody>
                    <a:bodyPr/>
                    <a:lstStyle/>
                    <a:p>
                      <a:pPr algn="l" fontAlgn="b"/>
                      <a:r>
                        <a:rPr lang="en-US" sz="1700" b="1">
                          <a:effectLst/>
                        </a:rPr>
                        <a:t>Leadership Style</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Anglo</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Confucian Asia</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Germanic Europe</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Latin America</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Middle East</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Nordic Europe</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700" b="1">
                          <a:effectLst/>
                        </a:rPr>
                        <a:t>Sub-Saharan Africa</a:t>
                      </a:r>
                    </a:p>
                  </a:txBody>
                  <a:tcPr marL="88469" marR="88469" marT="44235" marB="44235"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718569697"/>
                  </a:ext>
                </a:extLst>
              </a:tr>
              <a:tr h="402549">
                <a:tc>
                  <a:txBody>
                    <a:bodyPr/>
                    <a:lstStyle/>
                    <a:p>
                      <a:pPr fontAlgn="ctr"/>
                      <a:r>
                        <a:rPr lang="en-US" sz="1700">
                          <a:effectLst/>
                        </a:rPr>
                        <a:t>Charismatic</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Medium</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Low</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700" dirty="0">
                          <a:effectLst/>
                        </a:rPr>
                        <a:t>Medium</a:t>
                      </a:r>
                    </a:p>
                  </a:txBody>
                  <a:tcPr marL="88469" marR="88469" marT="44235" marB="44235"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2186926891"/>
                  </a:ext>
                </a:extLst>
              </a:tr>
              <a:tr h="704461">
                <a:tc>
                  <a:txBody>
                    <a:bodyPr/>
                    <a:lstStyle/>
                    <a:p>
                      <a:pPr fontAlgn="ctr"/>
                      <a:r>
                        <a:rPr lang="en-US" sz="1700">
                          <a:effectLst/>
                        </a:rPr>
                        <a:t>Team-oriented</a:t>
                      </a:r>
                    </a:p>
                  </a:txBody>
                  <a:tcPr marL="88469" marR="88469" marT="44235" marB="44235" anchor="ctr">
                    <a:lnL>
                      <a:noFill/>
                    </a:lnL>
                    <a:lnR>
                      <a:noFill/>
                    </a:lnR>
                    <a:lnT>
                      <a:noFill/>
                    </a:lnT>
                    <a:lnB>
                      <a:noFill/>
                    </a:lnB>
                  </a:tcPr>
                </a:tc>
                <a:tc>
                  <a:txBody>
                    <a:bodyPr/>
                    <a:lstStyle/>
                    <a:p>
                      <a:pPr fontAlgn="ctr"/>
                      <a:r>
                        <a:rPr lang="en-US" sz="1700">
                          <a:effectLst/>
                        </a:rPr>
                        <a:t>Medium</a:t>
                      </a:r>
                    </a:p>
                  </a:txBody>
                  <a:tcPr marL="88469" marR="88469" marT="44235" marB="44235" anchor="ctr">
                    <a:lnL>
                      <a:noFill/>
                    </a:lnL>
                    <a:lnR>
                      <a:noFill/>
                    </a:lnR>
                    <a:lnT>
                      <a:noFill/>
                    </a:lnT>
                    <a:lnB>
                      <a:noFill/>
                    </a:lnB>
                  </a:tcPr>
                </a:tc>
                <a:tc>
                  <a:txBody>
                    <a:bodyPr/>
                    <a:lstStyle/>
                    <a:p>
                      <a:pPr fontAlgn="ctr"/>
                      <a:r>
                        <a:rPr lang="en-US" sz="1700" dirty="0">
                          <a:effectLst/>
                        </a:rPr>
                        <a:t>Medium/ High</a:t>
                      </a:r>
                    </a:p>
                  </a:txBody>
                  <a:tcPr marL="88469" marR="88469" marT="44235" marB="44235" anchor="ctr">
                    <a:lnL>
                      <a:noFill/>
                    </a:lnL>
                    <a:lnR>
                      <a:noFill/>
                    </a:lnR>
                    <a:lnT>
                      <a:noFill/>
                    </a:lnT>
                    <a:lnB>
                      <a:noFill/>
                    </a:lnB>
                  </a:tcPr>
                </a:tc>
                <a:tc>
                  <a:txBody>
                    <a:bodyPr/>
                    <a:lstStyle/>
                    <a:p>
                      <a:pPr fontAlgn="ctr"/>
                      <a:r>
                        <a:rPr lang="en-US" sz="1700">
                          <a:effectLst/>
                        </a:rPr>
                        <a:t>Medium/Low</a:t>
                      </a:r>
                    </a:p>
                  </a:txBody>
                  <a:tcPr marL="88469" marR="88469" marT="44235" marB="44235" anchor="ctr">
                    <a:lnL>
                      <a:noFill/>
                    </a:lnL>
                    <a:lnR>
                      <a:noFill/>
                    </a:lnR>
                    <a:lnT>
                      <a:noFill/>
                    </a:lnT>
                    <a:lnB>
                      <a:noFill/>
                    </a:lnB>
                  </a:tcPr>
                </a:tc>
                <a:tc>
                  <a:txBody>
                    <a:bodyPr/>
                    <a:lstStyle/>
                    <a:p>
                      <a:pPr fontAlgn="ctr"/>
                      <a:r>
                        <a:rPr lang="en-US" sz="1700">
                          <a:effectLst/>
                        </a:rPr>
                        <a:t>High</a:t>
                      </a:r>
                    </a:p>
                  </a:txBody>
                  <a:tcPr marL="88469" marR="88469" marT="44235" marB="44235" anchor="ctr">
                    <a:lnL>
                      <a:noFill/>
                    </a:lnL>
                    <a:lnR>
                      <a:noFill/>
                    </a:lnR>
                    <a:lnT>
                      <a:noFill/>
                    </a:lnT>
                    <a:lnB>
                      <a:noFill/>
                    </a:lnB>
                  </a:tcPr>
                </a:tc>
                <a:tc>
                  <a:txBody>
                    <a:bodyPr/>
                    <a:lstStyle/>
                    <a:p>
                      <a:pPr fontAlgn="ctr"/>
                      <a:r>
                        <a:rPr lang="en-US" sz="1700">
                          <a:effectLst/>
                        </a:rPr>
                        <a:t>Low</a:t>
                      </a:r>
                    </a:p>
                  </a:txBody>
                  <a:tcPr marL="88469" marR="88469" marT="44235" marB="44235" anchor="ctr">
                    <a:lnL>
                      <a:noFill/>
                    </a:lnL>
                    <a:lnR>
                      <a:noFill/>
                    </a:lnR>
                    <a:lnT>
                      <a:noFill/>
                    </a:lnT>
                    <a:lnB>
                      <a:noFill/>
                    </a:lnB>
                  </a:tcPr>
                </a:tc>
                <a:tc>
                  <a:txBody>
                    <a:bodyPr/>
                    <a:lstStyle/>
                    <a:p>
                      <a:pPr fontAlgn="ctr"/>
                      <a:r>
                        <a:rPr lang="en-US" sz="1700">
                          <a:effectLst/>
                        </a:rPr>
                        <a:t>Medium</a:t>
                      </a:r>
                    </a:p>
                  </a:txBody>
                  <a:tcPr marL="88469" marR="88469" marT="44235" marB="44235" anchor="ctr">
                    <a:lnL>
                      <a:noFill/>
                    </a:lnL>
                    <a:lnR>
                      <a:noFill/>
                    </a:lnR>
                    <a:lnT>
                      <a:noFill/>
                    </a:lnT>
                    <a:lnB>
                      <a:noFill/>
                    </a:lnB>
                  </a:tcPr>
                </a:tc>
                <a:tc>
                  <a:txBody>
                    <a:bodyPr/>
                    <a:lstStyle/>
                    <a:p>
                      <a:pPr fontAlgn="ctr"/>
                      <a:r>
                        <a:rPr lang="en-US" sz="1700">
                          <a:effectLst/>
                        </a:rPr>
                        <a:t>Medium</a:t>
                      </a:r>
                    </a:p>
                  </a:txBody>
                  <a:tcPr marL="88469" marR="88469" marT="44235" marB="44235" anchor="ctr">
                    <a:lnL>
                      <a:noFill/>
                    </a:lnL>
                    <a:lnR>
                      <a:noFill/>
                    </a:lnR>
                    <a:lnT>
                      <a:noFill/>
                    </a:lnT>
                    <a:lnB>
                      <a:noFill/>
                    </a:lnB>
                  </a:tcPr>
                </a:tc>
                <a:extLst>
                  <a:ext uri="{0D108BD9-81ED-4DB2-BD59-A6C34878D82A}">
                    <a16:rowId xmlns:a16="http://schemas.microsoft.com/office/drawing/2014/main" val="2288489035"/>
                  </a:ext>
                </a:extLst>
              </a:tr>
              <a:tr h="704461">
                <a:tc>
                  <a:txBody>
                    <a:bodyPr/>
                    <a:lstStyle/>
                    <a:p>
                      <a:pPr fontAlgn="ctr"/>
                      <a:r>
                        <a:rPr lang="en-US" sz="1700">
                          <a:effectLst/>
                        </a:rPr>
                        <a:t>Participative</a:t>
                      </a:r>
                    </a:p>
                  </a:txBody>
                  <a:tcPr marL="88469" marR="88469" marT="44235" marB="44235" anchor="ctr">
                    <a:lnL>
                      <a:noFill/>
                    </a:lnL>
                    <a:lnR>
                      <a:noFill/>
                    </a:lnR>
                    <a:lnT>
                      <a:noFill/>
                    </a:lnT>
                    <a:lnB>
                      <a:noFill/>
                    </a:lnB>
                    <a:solidFill>
                      <a:srgbClr val="F9F9F9"/>
                    </a:solidFill>
                  </a:tcPr>
                </a:tc>
                <a:tc>
                  <a:txBody>
                    <a:bodyPr/>
                    <a:lstStyle/>
                    <a:p>
                      <a:pPr fontAlgn="ctr"/>
                      <a:r>
                        <a:rPr lang="en-US" sz="1700" dirty="0">
                          <a:effectLst/>
                        </a:rPr>
                        <a:t>High</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Low</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Medium</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Low</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a:noFill/>
                    </a:lnT>
                    <a:lnB>
                      <a:noFill/>
                    </a:lnB>
                    <a:solidFill>
                      <a:srgbClr val="F9F9F9"/>
                    </a:solidFill>
                  </a:tcPr>
                </a:tc>
                <a:extLst>
                  <a:ext uri="{0D108BD9-81ED-4DB2-BD59-A6C34878D82A}">
                    <a16:rowId xmlns:a16="http://schemas.microsoft.com/office/drawing/2014/main" val="3610585205"/>
                  </a:ext>
                </a:extLst>
              </a:tr>
              <a:tr h="704461">
                <a:tc>
                  <a:txBody>
                    <a:bodyPr/>
                    <a:lstStyle/>
                    <a:p>
                      <a:pPr fontAlgn="ctr"/>
                      <a:r>
                        <a:rPr lang="en-US" sz="1700">
                          <a:effectLst/>
                        </a:rPr>
                        <a:t>Humane-oriented</a:t>
                      </a:r>
                    </a:p>
                  </a:txBody>
                  <a:tcPr marL="88469" marR="88469" marT="44235" marB="44235" anchor="ctr">
                    <a:lnL>
                      <a:noFill/>
                    </a:lnL>
                    <a:lnR>
                      <a:noFill/>
                    </a:lnR>
                    <a:lnT>
                      <a:noFill/>
                    </a:lnT>
                    <a:lnB>
                      <a:noFill/>
                    </a:lnB>
                  </a:tcPr>
                </a:tc>
                <a:tc>
                  <a:txBody>
                    <a:bodyPr/>
                    <a:lstStyle/>
                    <a:p>
                      <a:pPr fontAlgn="ctr"/>
                      <a:r>
                        <a:rPr lang="en-US" sz="1700">
                          <a:effectLst/>
                        </a:rPr>
                        <a:t>High</a:t>
                      </a:r>
                    </a:p>
                  </a:txBody>
                  <a:tcPr marL="88469" marR="88469" marT="44235" marB="44235" anchor="ctr">
                    <a:lnL>
                      <a:noFill/>
                    </a:lnL>
                    <a:lnR>
                      <a:noFill/>
                    </a:lnR>
                    <a:lnT>
                      <a:noFill/>
                    </a:lnT>
                    <a:lnB>
                      <a:noFill/>
                    </a:lnB>
                  </a:tcPr>
                </a:tc>
                <a:tc>
                  <a:txBody>
                    <a:bodyPr/>
                    <a:lstStyle/>
                    <a:p>
                      <a:pPr fontAlgn="ctr"/>
                      <a:r>
                        <a:rPr lang="en-US" sz="1700" dirty="0">
                          <a:effectLst/>
                        </a:rPr>
                        <a:t>Medium/ High</a:t>
                      </a:r>
                    </a:p>
                  </a:txBody>
                  <a:tcPr marL="88469" marR="88469" marT="44235" marB="44235" anchor="ctr">
                    <a:lnL>
                      <a:noFill/>
                    </a:lnL>
                    <a:lnR>
                      <a:noFill/>
                    </a:lnR>
                    <a:lnT>
                      <a:noFill/>
                    </a:lnT>
                    <a:lnB>
                      <a:noFill/>
                    </a:lnB>
                  </a:tcPr>
                </a:tc>
                <a:tc>
                  <a:txBody>
                    <a:bodyPr/>
                    <a:lstStyle/>
                    <a:p>
                      <a:pPr fontAlgn="ctr"/>
                      <a:r>
                        <a:rPr lang="en-US" sz="1700">
                          <a:effectLst/>
                        </a:rPr>
                        <a:t>Medium</a:t>
                      </a:r>
                    </a:p>
                  </a:txBody>
                  <a:tcPr marL="88469" marR="88469" marT="44235" marB="44235" anchor="ctr">
                    <a:lnL>
                      <a:noFill/>
                    </a:lnL>
                    <a:lnR>
                      <a:noFill/>
                    </a:lnR>
                    <a:lnT>
                      <a:noFill/>
                    </a:lnT>
                    <a:lnB>
                      <a:noFill/>
                    </a:lnB>
                  </a:tcPr>
                </a:tc>
                <a:tc>
                  <a:txBody>
                    <a:bodyPr/>
                    <a:lstStyle/>
                    <a:p>
                      <a:pPr fontAlgn="ctr"/>
                      <a:r>
                        <a:rPr lang="en-US" sz="1700">
                          <a:effectLst/>
                        </a:rPr>
                        <a:t>Medium</a:t>
                      </a:r>
                    </a:p>
                  </a:txBody>
                  <a:tcPr marL="88469" marR="88469" marT="44235" marB="44235" anchor="ctr">
                    <a:lnL>
                      <a:noFill/>
                    </a:lnL>
                    <a:lnR>
                      <a:noFill/>
                    </a:lnR>
                    <a:lnT>
                      <a:noFill/>
                    </a:lnT>
                    <a:lnB>
                      <a:noFill/>
                    </a:lnB>
                  </a:tcPr>
                </a:tc>
                <a:tc>
                  <a:txBody>
                    <a:bodyPr/>
                    <a:lstStyle/>
                    <a:p>
                      <a:pPr fontAlgn="ctr"/>
                      <a:r>
                        <a:rPr lang="en-US" sz="1700">
                          <a:effectLst/>
                        </a:rPr>
                        <a:t>Medium</a:t>
                      </a:r>
                    </a:p>
                  </a:txBody>
                  <a:tcPr marL="88469" marR="88469" marT="44235" marB="44235" anchor="ctr">
                    <a:lnL>
                      <a:noFill/>
                    </a:lnL>
                    <a:lnR>
                      <a:noFill/>
                    </a:lnR>
                    <a:lnT>
                      <a:noFill/>
                    </a:lnT>
                    <a:lnB>
                      <a:noFill/>
                    </a:lnB>
                  </a:tcPr>
                </a:tc>
                <a:tc>
                  <a:txBody>
                    <a:bodyPr/>
                    <a:lstStyle/>
                    <a:p>
                      <a:pPr fontAlgn="ctr"/>
                      <a:r>
                        <a:rPr lang="en-US" sz="1700">
                          <a:effectLst/>
                        </a:rPr>
                        <a:t>Low</a:t>
                      </a:r>
                    </a:p>
                  </a:txBody>
                  <a:tcPr marL="88469" marR="88469" marT="44235" marB="44235" anchor="ctr">
                    <a:lnL>
                      <a:noFill/>
                    </a:lnL>
                    <a:lnR>
                      <a:noFill/>
                    </a:lnR>
                    <a:lnT>
                      <a:noFill/>
                    </a:lnT>
                    <a:lnB>
                      <a:noFill/>
                    </a:lnB>
                  </a:tcPr>
                </a:tc>
                <a:tc>
                  <a:txBody>
                    <a:bodyPr/>
                    <a:lstStyle/>
                    <a:p>
                      <a:pPr fontAlgn="ctr"/>
                      <a:r>
                        <a:rPr lang="en-US" sz="1700">
                          <a:effectLst/>
                        </a:rPr>
                        <a:t>Medium</a:t>
                      </a:r>
                    </a:p>
                  </a:txBody>
                  <a:tcPr marL="88469" marR="88469" marT="44235" marB="44235" anchor="ctr">
                    <a:lnL>
                      <a:noFill/>
                    </a:lnL>
                    <a:lnR>
                      <a:noFill/>
                    </a:lnR>
                    <a:lnT>
                      <a:noFill/>
                    </a:lnT>
                    <a:lnB>
                      <a:noFill/>
                    </a:lnB>
                  </a:tcPr>
                </a:tc>
                <a:extLst>
                  <a:ext uri="{0D108BD9-81ED-4DB2-BD59-A6C34878D82A}">
                    <a16:rowId xmlns:a16="http://schemas.microsoft.com/office/drawing/2014/main" val="1853306856"/>
                  </a:ext>
                </a:extLst>
              </a:tr>
              <a:tr h="704461">
                <a:tc>
                  <a:txBody>
                    <a:bodyPr/>
                    <a:lstStyle/>
                    <a:p>
                      <a:pPr fontAlgn="ctr"/>
                      <a:r>
                        <a:rPr lang="en-US" sz="1700">
                          <a:effectLst/>
                        </a:rPr>
                        <a:t>Autonomous</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Medium</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Medium</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High</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Low</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Medium</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Medium</a:t>
                      </a:r>
                    </a:p>
                  </a:txBody>
                  <a:tcPr marL="88469" marR="88469" marT="44235" marB="44235" anchor="ctr">
                    <a:lnL>
                      <a:noFill/>
                    </a:lnL>
                    <a:lnR>
                      <a:noFill/>
                    </a:lnR>
                    <a:lnT>
                      <a:noFill/>
                    </a:lnT>
                    <a:lnB>
                      <a:noFill/>
                    </a:lnB>
                    <a:solidFill>
                      <a:srgbClr val="F9F9F9"/>
                    </a:solidFill>
                  </a:tcPr>
                </a:tc>
                <a:tc>
                  <a:txBody>
                    <a:bodyPr/>
                    <a:lstStyle/>
                    <a:p>
                      <a:pPr fontAlgn="ctr"/>
                      <a:r>
                        <a:rPr lang="en-US" sz="1700">
                          <a:effectLst/>
                        </a:rPr>
                        <a:t>Low</a:t>
                      </a:r>
                    </a:p>
                  </a:txBody>
                  <a:tcPr marL="88469" marR="88469" marT="44235" marB="44235" anchor="ctr">
                    <a:lnL>
                      <a:noFill/>
                    </a:lnL>
                    <a:lnR>
                      <a:noFill/>
                    </a:lnR>
                    <a:lnT>
                      <a:noFill/>
                    </a:lnT>
                    <a:lnB>
                      <a:noFill/>
                    </a:lnB>
                    <a:solidFill>
                      <a:srgbClr val="F9F9F9"/>
                    </a:solidFill>
                  </a:tcPr>
                </a:tc>
                <a:extLst>
                  <a:ext uri="{0D108BD9-81ED-4DB2-BD59-A6C34878D82A}">
                    <a16:rowId xmlns:a16="http://schemas.microsoft.com/office/drawing/2014/main" val="2628652517"/>
                  </a:ext>
                </a:extLst>
              </a:tr>
              <a:tr h="704461">
                <a:tc>
                  <a:txBody>
                    <a:bodyPr/>
                    <a:lstStyle/>
                    <a:p>
                      <a:pPr fontAlgn="ctr"/>
                      <a:r>
                        <a:rPr lang="en-US" sz="1700">
                          <a:effectLst/>
                        </a:rPr>
                        <a:t>Self-protective</a:t>
                      </a:r>
                    </a:p>
                  </a:txBody>
                  <a:tcPr marL="88469" marR="88469" marT="44235" marB="44235" anchor="ctr">
                    <a:lnL>
                      <a:noFill/>
                    </a:lnL>
                    <a:lnR>
                      <a:noFill/>
                    </a:lnR>
                    <a:lnT>
                      <a:noFill/>
                    </a:lnT>
                    <a:lnB>
                      <a:noFill/>
                    </a:lnB>
                  </a:tcPr>
                </a:tc>
                <a:tc>
                  <a:txBody>
                    <a:bodyPr/>
                    <a:lstStyle/>
                    <a:p>
                      <a:pPr fontAlgn="ctr"/>
                      <a:r>
                        <a:rPr lang="en-US" sz="1700">
                          <a:effectLst/>
                        </a:rPr>
                        <a:t>Low</a:t>
                      </a:r>
                    </a:p>
                  </a:txBody>
                  <a:tcPr marL="88469" marR="88469" marT="44235" marB="44235" anchor="ctr">
                    <a:lnL>
                      <a:noFill/>
                    </a:lnL>
                    <a:lnR>
                      <a:noFill/>
                    </a:lnR>
                    <a:lnT>
                      <a:noFill/>
                    </a:lnT>
                    <a:lnB>
                      <a:noFill/>
                    </a:lnB>
                  </a:tcPr>
                </a:tc>
                <a:tc>
                  <a:txBody>
                    <a:bodyPr/>
                    <a:lstStyle/>
                    <a:p>
                      <a:pPr fontAlgn="ctr"/>
                      <a:r>
                        <a:rPr lang="en-US" sz="1700">
                          <a:effectLst/>
                        </a:rPr>
                        <a:t>High</a:t>
                      </a:r>
                    </a:p>
                  </a:txBody>
                  <a:tcPr marL="88469" marR="88469" marT="44235" marB="44235" anchor="ctr">
                    <a:lnL>
                      <a:noFill/>
                    </a:lnL>
                    <a:lnR>
                      <a:noFill/>
                    </a:lnR>
                    <a:lnT>
                      <a:noFill/>
                    </a:lnT>
                    <a:lnB>
                      <a:noFill/>
                    </a:lnB>
                  </a:tcPr>
                </a:tc>
                <a:tc>
                  <a:txBody>
                    <a:bodyPr/>
                    <a:lstStyle/>
                    <a:p>
                      <a:pPr fontAlgn="ctr"/>
                      <a:r>
                        <a:rPr lang="en-US" sz="1700">
                          <a:effectLst/>
                        </a:rPr>
                        <a:t>Low</a:t>
                      </a:r>
                    </a:p>
                  </a:txBody>
                  <a:tcPr marL="88469" marR="88469" marT="44235" marB="44235" anchor="ctr">
                    <a:lnL>
                      <a:noFill/>
                    </a:lnL>
                    <a:lnR>
                      <a:noFill/>
                    </a:lnR>
                    <a:lnT>
                      <a:noFill/>
                    </a:lnT>
                    <a:lnB>
                      <a:noFill/>
                    </a:lnB>
                  </a:tcPr>
                </a:tc>
                <a:tc>
                  <a:txBody>
                    <a:bodyPr/>
                    <a:lstStyle/>
                    <a:p>
                      <a:pPr fontAlgn="ctr"/>
                      <a:r>
                        <a:rPr lang="en-US" sz="1700" dirty="0">
                          <a:effectLst/>
                        </a:rPr>
                        <a:t>Medium/ High</a:t>
                      </a:r>
                    </a:p>
                  </a:txBody>
                  <a:tcPr marL="88469" marR="88469" marT="44235" marB="44235" anchor="ctr">
                    <a:lnL>
                      <a:noFill/>
                    </a:lnL>
                    <a:lnR>
                      <a:noFill/>
                    </a:lnR>
                    <a:lnT>
                      <a:noFill/>
                    </a:lnT>
                    <a:lnB>
                      <a:noFill/>
                    </a:lnB>
                  </a:tcPr>
                </a:tc>
                <a:tc>
                  <a:txBody>
                    <a:bodyPr/>
                    <a:lstStyle/>
                    <a:p>
                      <a:pPr fontAlgn="ctr"/>
                      <a:r>
                        <a:rPr lang="en-US" sz="1700">
                          <a:effectLst/>
                        </a:rPr>
                        <a:t>High</a:t>
                      </a:r>
                    </a:p>
                  </a:txBody>
                  <a:tcPr marL="88469" marR="88469" marT="44235" marB="44235" anchor="ctr">
                    <a:lnL>
                      <a:noFill/>
                    </a:lnL>
                    <a:lnR>
                      <a:noFill/>
                    </a:lnR>
                    <a:lnT>
                      <a:noFill/>
                    </a:lnT>
                    <a:lnB>
                      <a:noFill/>
                    </a:lnB>
                  </a:tcPr>
                </a:tc>
                <a:tc>
                  <a:txBody>
                    <a:bodyPr/>
                    <a:lstStyle/>
                    <a:p>
                      <a:pPr fontAlgn="ctr"/>
                      <a:r>
                        <a:rPr lang="en-US" sz="1700">
                          <a:effectLst/>
                        </a:rPr>
                        <a:t>Low</a:t>
                      </a:r>
                    </a:p>
                  </a:txBody>
                  <a:tcPr marL="88469" marR="88469" marT="44235" marB="44235" anchor="ctr">
                    <a:lnL>
                      <a:noFill/>
                    </a:lnL>
                    <a:lnR>
                      <a:noFill/>
                    </a:lnR>
                    <a:lnT>
                      <a:noFill/>
                    </a:lnT>
                    <a:lnB>
                      <a:noFill/>
                    </a:lnB>
                  </a:tcPr>
                </a:tc>
                <a:tc>
                  <a:txBody>
                    <a:bodyPr/>
                    <a:lstStyle/>
                    <a:p>
                      <a:pPr fontAlgn="ctr"/>
                      <a:r>
                        <a:rPr lang="en-US" sz="1700" dirty="0">
                          <a:effectLst/>
                        </a:rPr>
                        <a:t>Medium</a:t>
                      </a:r>
                    </a:p>
                  </a:txBody>
                  <a:tcPr marL="88469" marR="88469" marT="44235" marB="44235" anchor="ctr">
                    <a:lnL>
                      <a:noFill/>
                    </a:lnL>
                    <a:lnR>
                      <a:noFill/>
                    </a:lnR>
                    <a:lnT>
                      <a:noFill/>
                    </a:lnT>
                    <a:lnB>
                      <a:noFill/>
                    </a:lnB>
                  </a:tcPr>
                </a:tc>
                <a:extLst>
                  <a:ext uri="{0D108BD9-81ED-4DB2-BD59-A6C34878D82A}">
                    <a16:rowId xmlns:a16="http://schemas.microsoft.com/office/drawing/2014/main" val="3680820807"/>
                  </a:ext>
                </a:extLst>
              </a:tr>
            </a:tbl>
          </a:graphicData>
        </a:graphic>
      </p:graphicFrame>
      <p:sp>
        <p:nvSpPr>
          <p:cNvPr id="6" name="TextBox 5">
            <a:extLst>
              <a:ext uri="{FF2B5EF4-FFF2-40B4-BE49-F238E27FC236}">
                <a16:creationId xmlns:a16="http://schemas.microsoft.com/office/drawing/2014/main" id="{B97EEBC5-5FAD-45D7-84D6-9C61C07B33DC}"/>
              </a:ext>
            </a:extLst>
          </p:cNvPr>
          <p:cNvSpPr txBox="1"/>
          <p:nvPr/>
        </p:nvSpPr>
        <p:spPr>
          <a:xfrm>
            <a:off x="250723" y="6357248"/>
            <a:ext cx="10424231" cy="553998"/>
          </a:xfrm>
          <a:prstGeom prst="rect">
            <a:avLst/>
          </a:prstGeom>
          <a:noFill/>
        </p:spPr>
        <p:txBody>
          <a:bodyPr wrap="square" rtlCol="0">
            <a:spAutoFit/>
          </a:bodyPr>
          <a:lstStyle/>
          <a:p>
            <a:r>
              <a:rPr lang="en-US" sz="1000" dirty="0"/>
              <a:t>Based on Dorfman, P., Paul J. </a:t>
            </a:r>
            <a:r>
              <a:rPr lang="en-US" sz="1000" dirty="0" err="1"/>
              <a:t>Hanges</a:t>
            </a:r>
            <a:r>
              <a:rPr lang="en-US" sz="1000" dirty="0"/>
              <a:t>, and F. C. </a:t>
            </a:r>
            <a:r>
              <a:rPr lang="en-US" sz="1000" dirty="0" err="1"/>
              <a:t>Brodbeck</a:t>
            </a:r>
            <a:r>
              <a:rPr lang="en-US" sz="1000" dirty="0"/>
              <a:t>. 2004. “Leadership and cultural variation: The identification of culturally endorsed leadership profiles.” In R. J. House, P. J. </a:t>
            </a:r>
            <a:r>
              <a:rPr lang="en-US" sz="1000" dirty="0" err="1"/>
              <a:t>Hanges</a:t>
            </a:r>
            <a:r>
              <a:rPr lang="en-US" sz="1000" dirty="0"/>
              <a:t>, M. </a:t>
            </a:r>
            <a:r>
              <a:rPr lang="en-US" sz="1000" dirty="0" err="1"/>
              <a:t>Javidan</a:t>
            </a:r>
            <a:r>
              <a:rPr lang="en-US" sz="1000" dirty="0"/>
              <a:t>, P. W. Dorfman, and V. Gupta, eds. </a:t>
            </a:r>
            <a:r>
              <a:rPr lang="en-US" sz="1000" i="1" dirty="0"/>
              <a:t>Culture, Leadership, and Organizations.</a:t>
            </a:r>
            <a:r>
              <a:rPr lang="en-US" sz="1000" dirty="0"/>
              <a:t> Thousand Oaks, CA: Sage Publications, 669–720.</a:t>
            </a:r>
          </a:p>
          <a:p>
            <a:endParaRPr lang="en-US" sz="1000" dirty="0"/>
          </a:p>
        </p:txBody>
      </p:sp>
    </p:spTree>
    <p:extLst>
      <p:ext uri="{BB962C8B-B14F-4D97-AF65-F5344CB8AC3E}">
        <p14:creationId xmlns:p14="http://schemas.microsoft.com/office/powerpoint/2010/main" val="1288816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3152-7698-4803-B299-04643F35A6C1}"/>
              </a:ext>
            </a:extLst>
          </p:cNvPr>
          <p:cNvSpPr>
            <a:spLocks noGrp="1"/>
          </p:cNvSpPr>
          <p:nvPr>
            <p:ph type="title"/>
          </p:nvPr>
        </p:nvSpPr>
        <p:spPr>
          <a:xfrm>
            <a:off x="566058" y="412208"/>
            <a:ext cx="9187543" cy="473164"/>
          </a:xfrm>
        </p:spPr>
        <p:txBody>
          <a:bodyPr>
            <a:normAutofit fontScale="90000"/>
          </a:bodyPr>
          <a:lstStyle/>
          <a:p>
            <a:r>
              <a:rPr lang="en-US" dirty="0"/>
              <a:t>Table 6.8 Traits and Behaviors That Are Universally Admired and Disliked</a:t>
            </a:r>
          </a:p>
        </p:txBody>
      </p:sp>
      <p:graphicFrame>
        <p:nvGraphicFramePr>
          <p:cNvPr id="5" name="Table 4">
            <a:extLst>
              <a:ext uri="{FF2B5EF4-FFF2-40B4-BE49-F238E27FC236}">
                <a16:creationId xmlns:a16="http://schemas.microsoft.com/office/drawing/2014/main" id="{B372589C-2BC9-4929-9C79-3A926B22C01C}"/>
              </a:ext>
            </a:extLst>
          </p:cNvPr>
          <p:cNvGraphicFramePr>
            <a:graphicFrameLocks noGrp="1"/>
          </p:cNvGraphicFramePr>
          <p:nvPr>
            <p:extLst>
              <p:ext uri="{D42A27DB-BD31-4B8C-83A1-F6EECF244321}">
                <p14:modId xmlns:p14="http://schemas.microsoft.com/office/powerpoint/2010/main" val="3459454447"/>
              </p:ext>
            </p:extLst>
          </p:nvPr>
        </p:nvGraphicFramePr>
        <p:xfrm>
          <a:off x="566057" y="990597"/>
          <a:ext cx="10160000" cy="5219707"/>
        </p:xfrm>
        <a:graphic>
          <a:graphicData uri="http://schemas.openxmlformats.org/drawingml/2006/table">
            <a:tbl>
              <a:tblPr/>
              <a:tblGrid>
                <a:gridCol w="5762172">
                  <a:extLst>
                    <a:ext uri="{9D8B030D-6E8A-4147-A177-3AD203B41FA5}">
                      <a16:colId xmlns:a16="http://schemas.microsoft.com/office/drawing/2014/main" val="3808940478"/>
                    </a:ext>
                  </a:extLst>
                </a:gridCol>
                <a:gridCol w="4397828">
                  <a:extLst>
                    <a:ext uri="{9D8B030D-6E8A-4147-A177-3AD203B41FA5}">
                      <a16:colId xmlns:a16="http://schemas.microsoft.com/office/drawing/2014/main" val="2986184575"/>
                    </a:ext>
                  </a:extLst>
                </a:gridCol>
              </a:tblGrid>
              <a:tr h="331410">
                <a:tc gridSpan="2">
                  <a:txBody>
                    <a:bodyPr/>
                    <a:lstStyle/>
                    <a:p>
                      <a:pPr fontAlgn="ctr"/>
                      <a:r>
                        <a:rPr lang="en-US" sz="1600" b="1">
                          <a:effectLst/>
                        </a:rPr>
                        <a:t>Positively-Regarded Traits and Behaviors across the World</a:t>
                      </a:r>
                      <a:endParaRPr lang="en-US" sz="1600">
                        <a:effectLst/>
                      </a:endParaRPr>
                    </a:p>
                  </a:txBody>
                  <a:tcPr marL="82852" marR="82852" marT="41426" marB="41426" anchor="ctr">
                    <a:lnL>
                      <a:noFill/>
                    </a:lnL>
                    <a:lnR>
                      <a:noFill/>
                    </a:lnR>
                    <a:lnT>
                      <a:noFill/>
                    </a:lnT>
                    <a:lnB>
                      <a:noFill/>
                    </a:lnB>
                    <a:solidFill>
                      <a:srgbClr val="F9F9F9"/>
                    </a:solidFill>
                  </a:tcPr>
                </a:tc>
                <a:tc hMerge="1">
                  <a:txBody>
                    <a:bodyPr/>
                    <a:lstStyle/>
                    <a:p>
                      <a:pPr fontAlgn="ctr"/>
                      <a:endParaRPr lang="en-US" sz="1600">
                        <a:effectLst/>
                      </a:endParaRPr>
                    </a:p>
                  </a:txBody>
                  <a:tcPr marL="82852" marR="82852" marT="41426" marB="41426" anchor="ctr">
                    <a:lnL>
                      <a:noFill/>
                    </a:lnL>
                    <a:lnR>
                      <a:noFill/>
                    </a:lnR>
                    <a:lnT>
                      <a:noFill/>
                    </a:lnT>
                    <a:lnB>
                      <a:noFill/>
                    </a:lnB>
                    <a:solidFill>
                      <a:srgbClr val="F9F9F9"/>
                    </a:solidFill>
                  </a:tcPr>
                </a:tc>
                <a:extLst>
                  <a:ext uri="{0D108BD9-81ED-4DB2-BD59-A6C34878D82A}">
                    <a16:rowId xmlns:a16="http://schemas.microsoft.com/office/drawing/2014/main" val="659759909"/>
                  </a:ext>
                </a:extLst>
              </a:tr>
              <a:tr h="331410">
                <a:tc>
                  <a:txBody>
                    <a:bodyPr/>
                    <a:lstStyle/>
                    <a:p>
                      <a:pPr fontAlgn="ctr"/>
                      <a:r>
                        <a:rPr lang="en-US" sz="1600">
                          <a:effectLst/>
                        </a:rPr>
                        <a:t>Trustworthy</a:t>
                      </a:r>
                    </a:p>
                  </a:txBody>
                  <a:tcPr marL="82852" marR="82852" marT="41426" marB="41426" anchor="ctr">
                    <a:lnL>
                      <a:noFill/>
                    </a:lnL>
                    <a:lnR>
                      <a:noFill/>
                    </a:lnR>
                    <a:lnT>
                      <a:noFill/>
                    </a:lnT>
                    <a:lnB>
                      <a:noFill/>
                    </a:lnB>
                  </a:tcPr>
                </a:tc>
                <a:tc>
                  <a:txBody>
                    <a:bodyPr/>
                    <a:lstStyle/>
                    <a:p>
                      <a:pPr fontAlgn="ctr"/>
                      <a:r>
                        <a:rPr lang="en-US" sz="1600">
                          <a:effectLst/>
                        </a:rPr>
                        <a:t>Dependable</a:t>
                      </a:r>
                    </a:p>
                  </a:txBody>
                  <a:tcPr marL="82852" marR="82852" marT="41426" marB="41426" anchor="ctr">
                    <a:lnL>
                      <a:noFill/>
                    </a:lnL>
                    <a:lnR>
                      <a:noFill/>
                    </a:lnR>
                    <a:lnT>
                      <a:noFill/>
                    </a:lnT>
                    <a:lnB>
                      <a:noFill/>
                    </a:lnB>
                  </a:tcPr>
                </a:tc>
                <a:extLst>
                  <a:ext uri="{0D108BD9-81ED-4DB2-BD59-A6C34878D82A}">
                    <a16:rowId xmlns:a16="http://schemas.microsoft.com/office/drawing/2014/main" val="3493383158"/>
                  </a:ext>
                </a:extLst>
              </a:tr>
              <a:tr h="331410">
                <a:tc>
                  <a:txBody>
                    <a:bodyPr/>
                    <a:lstStyle/>
                    <a:p>
                      <a:pPr fontAlgn="ctr"/>
                      <a:r>
                        <a:rPr lang="en-US" sz="1600">
                          <a:effectLst/>
                        </a:rPr>
                        <a:t>Intelligent</a:t>
                      </a:r>
                    </a:p>
                  </a:txBody>
                  <a:tcPr marL="82852" marR="82852" marT="41426" marB="41426" anchor="ctr">
                    <a:lnL>
                      <a:noFill/>
                    </a:lnL>
                    <a:lnR>
                      <a:noFill/>
                    </a:lnR>
                    <a:lnT>
                      <a:noFill/>
                    </a:lnT>
                    <a:lnB>
                      <a:noFill/>
                    </a:lnB>
                    <a:solidFill>
                      <a:srgbClr val="F9F9F9"/>
                    </a:solidFill>
                  </a:tcPr>
                </a:tc>
                <a:tc>
                  <a:txBody>
                    <a:bodyPr/>
                    <a:lstStyle/>
                    <a:p>
                      <a:pPr fontAlgn="ctr"/>
                      <a:r>
                        <a:rPr lang="en-US" sz="1600">
                          <a:effectLst/>
                        </a:rPr>
                        <a:t>Just</a:t>
                      </a:r>
                    </a:p>
                  </a:txBody>
                  <a:tcPr marL="82852" marR="82852" marT="41426" marB="41426" anchor="ctr">
                    <a:lnL>
                      <a:noFill/>
                    </a:lnL>
                    <a:lnR>
                      <a:noFill/>
                    </a:lnR>
                    <a:lnT>
                      <a:noFill/>
                    </a:lnT>
                    <a:lnB>
                      <a:noFill/>
                    </a:lnB>
                    <a:solidFill>
                      <a:srgbClr val="F9F9F9"/>
                    </a:solidFill>
                  </a:tcPr>
                </a:tc>
                <a:extLst>
                  <a:ext uri="{0D108BD9-81ED-4DB2-BD59-A6C34878D82A}">
                    <a16:rowId xmlns:a16="http://schemas.microsoft.com/office/drawing/2014/main" val="253559624"/>
                  </a:ext>
                </a:extLst>
              </a:tr>
              <a:tr h="331410">
                <a:tc>
                  <a:txBody>
                    <a:bodyPr/>
                    <a:lstStyle/>
                    <a:p>
                      <a:pPr fontAlgn="ctr"/>
                      <a:r>
                        <a:rPr lang="en-US" sz="1600">
                          <a:effectLst/>
                        </a:rPr>
                        <a:t>Honest</a:t>
                      </a:r>
                    </a:p>
                  </a:txBody>
                  <a:tcPr marL="82852" marR="82852" marT="41426" marB="41426" anchor="ctr">
                    <a:lnL>
                      <a:noFill/>
                    </a:lnL>
                    <a:lnR>
                      <a:noFill/>
                    </a:lnR>
                    <a:lnT>
                      <a:noFill/>
                    </a:lnT>
                    <a:lnB>
                      <a:noFill/>
                    </a:lnB>
                  </a:tcPr>
                </a:tc>
                <a:tc>
                  <a:txBody>
                    <a:bodyPr/>
                    <a:lstStyle/>
                    <a:p>
                      <a:pPr fontAlgn="ctr"/>
                      <a:r>
                        <a:rPr lang="en-US" sz="1600">
                          <a:effectLst/>
                        </a:rPr>
                        <a:t>Decisive</a:t>
                      </a:r>
                    </a:p>
                  </a:txBody>
                  <a:tcPr marL="82852" marR="82852" marT="41426" marB="41426" anchor="ctr">
                    <a:lnL>
                      <a:noFill/>
                    </a:lnL>
                    <a:lnR>
                      <a:noFill/>
                    </a:lnR>
                    <a:lnT>
                      <a:noFill/>
                    </a:lnT>
                    <a:lnB>
                      <a:noFill/>
                    </a:lnB>
                  </a:tcPr>
                </a:tc>
                <a:extLst>
                  <a:ext uri="{0D108BD9-81ED-4DB2-BD59-A6C34878D82A}">
                    <a16:rowId xmlns:a16="http://schemas.microsoft.com/office/drawing/2014/main" val="1022514972"/>
                  </a:ext>
                </a:extLst>
              </a:tr>
              <a:tr h="331410">
                <a:tc>
                  <a:txBody>
                    <a:bodyPr/>
                    <a:lstStyle/>
                    <a:p>
                      <a:pPr fontAlgn="ctr"/>
                      <a:r>
                        <a:rPr lang="en-US" sz="1600">
                          <a:effectLst/>
                        </a:rPr>
                        <a:t>Plans ahead</a:t>
                      </a:r>
                    </a:p>
                  </a:txBody>
                  <a:tcPr marL="82852" marR="82852" marT="41426" marB="41426" anchor="ctr">
                    <a:lnL>
                      <a:noFill/>
                    </a:lnL>
                    <a:lnR>
                      <a:noFill/>
                    </a:lnR>
                    <a:lnT>
                      <a:noFill/>
                    </a:lnT>
                    <a:lnB>
                      <a:noFill/>
                    </a:lnB>
                    <a:solidFill>
                      <a:srgbClr val="F9F9F9"/>
                    </a:solidFill>
                  </a:tcPr>
                </a:tc>
                <a:tc>
                  <a:txBody>
                    <a:bodyPr/>
                    <a:lstStyle/>
                    <a:p>
                      <a:pPr fontAlgn="ctr"/>
                      <a:r>
                        <a:rPr lang="en-US" sz="1600">
                          <a:effectLst/>
                        </a:rPr>
                        <a:t>Effective bargainer</a:t>
                      </a:r>
                    </a:p>
                  </a:txBody>
                  <a:tcPr marL="82852" marR="82852" marT="41426" marB="41426" anchor="ctr">
                    <a:lnL>
                      <a:noFill/>
                    </a:lnL>
                    <a:lnR>
                      <a:noFill/>
                    </a:lnR>
                    <a:lnT>
                      <a:noFill/>
                    </a:lnT>
                    <a:lnB>
                      <a:noFill/>
                    </a:lnB>
                    <a:solidFill>
                      <a:srgbClr val="F9F9F9"/>
                    </a:solidFill>
                  </a:tcPr>
                </a:tc>
                <a:extLst>
                  <a:ext uri="{0D108BD9-81ED-4DB2-BD59-A6C34878D82A}">
                    <a16:rowId xmlns:a16="http://schemas.microsoft.com/office/drawing/2014/main" val="2867300933"/>
                  </a:ext>
                </a:extLst>
              </a:tr>
              <a:tr h="331410">
                <a:tc>
                  <a:txBody>
                    <a:bodyPr/>
                    <a:lstStyle/>
                    <a:p>
                      <a:pPr fontAlgn="ctr"/>
                      <a:r>
                        <a:rPr lang="en-US" sz="1600">
                          <a:effectLst/>
                        </a:rPr>
                        <a:t>Encouraging</a:t>
                      </a:r>
                    </a:p>
                  </a:txBody>
                  <a:tcPr marL="82852" marR="82852" marT="41426" marB="41426" anchor="ctr">
                    <a:lnL>
                      <a:noFill/>
                    </a:lnL>
                    <a:lnR>
                      <a:noFill/>
                    </a:lnR>
                    <a:lnT>
                      <a:noFill/>
                    </a:lnT>
                    <a:lnB>
                      <a:noFill/>
                    </a:lnB>
                  </a:tcPr>
                </a:tc>
                <a:tc>
                  <a:txBody>
                    <a:bodyPr/>
                    <a:lstStyle/>
                    <a:p>
                      <a:pPr fontAlgn="ctr"/>
                      <a:r>
                        <a:rPr lang="en-US" sz="1600">
                          <a:effectLst/>
                        </a:rPr>
                        <a:t>Win-win problem solver</a:t>
                      </a:r>
                    </a:p>
                  </a:txBody>
                  <a:tcPr marL="82852" marR="82852" marT="41426" marB="41426" anchor="ctr">
                    <a:lnL>
                      <a:noFill/>
                    </a:lnL>
                    <a:lnR>
                      <a:noFill/>
                    </a:lnR>
                    <a:lnT>
                      <a:noFill/>
                    </a:lnT>
                    <a:lnB>
                      <a:noFill/>
                    </a:lnB>
                  </a:tcPr>
                </a:tc>
                <a:extLst>
                  <a:ext uri="{0D108BD9-81ED-4DB2-BD59-A6C34878D82A}">
                    <a16:rowId xmlns:a16="http://schemas.microsoft.com/office/drawing/2014/main" val="1391446684"/>
                  </a:ext>
                </a:extLst>
              </a:tr>
              <a:tr h="331410">
                <a:tc>
                  <a:txBody>
                    <a:bodyPr/>
                    <a:lstStyle/>
                    <a:p>
                      <a:pPr fontAlgn="ctr"/>
                      <a:r>
                        <a:rPr lang="en-US" sz="1600">
                          <a:effectLst/>
                        </a:rPr>
                        <a:t>Positive</a:t>
                      </a:r>
                    </a:p>
                  </a:txBody>
                  <a:tcPr marL="82852" marR="82852" marT="41426" marB="41426" anchor="ctr">
                    <a:lnL>
                      <a:noFill/>
                    </a:lnL>
                    <a:lnR>
                      <a:noFill/>
                    </a:lnR>
                    <a:lnT>
                      <a:noFill/>
                    </a:lnT>
                    <a:lnB>
                      <a:noFill/>
                    </a:lnB>
                    <a:solidFill>
                      <a:srgbClr val="F9F9F9"/>
                    </a:solidFill>
                  </a:tcPr>
                </a:tc>
                <a:tc>
                  <a:txBody>
                    <a:bodyPr/>
                    <a:lstStyle/>
                    <a:p>
                      <a:pPr fontAlgn="ctr"/>
                      <a:r>
                        <a:rPr lang="en-US" sz="1600">
                          <a:effectLst/>
                        </a:rPr>
                        <a:t>Skilled administrator</a:t>
                      </a:r>
                    </a:p>
                  </a:txBody>
                  <a:tcPr marL="82852" marR="82852" marT="41426" marB="41426" anchor="ctr">
                    <a:lnL>
                      <a:noFill/>
                    </a:lnL>
                    <a:lnR>
                      <a:noFill/>
                    </a:lnR>
                    <a:lnT>
                      <a:noFill/>
                    </a:lnT>
                    <a:lnB>
                      <a:noFill/>
                    </a:lnB>
                    <a:solidFill>
                      <a:srgbClr val="F9F9F9"/>
                    </a:solidFill>
                  </a:tcPr>
                </a:tc>
                <a:extLst>
                  <a:ext uri="{0D108BD9-81ED-4DB2-BD59-A6C34878D82A}">
                    <a16:rowId xmlns:a16="http://schemas.microsoft.com/office/drawing/2014/main" val="287526185"/>
                  </a:ext>
                </a:extLst>
              </a:tr>
              <a:tr h="331410">
                <a:tc>
                  <a:txBody>
                    <a:bodyPr/>
                    <a:lstStyle/>
                    <a:p>
                      <a:pPr fontAlgn="ctr"/>
                      <a:r>
                        <a:rPr lang="en-US" sz="1600">
                          <a:effectLst/>
                        </a:rPr>
                        <a:t>Dynamic</a:t>
                      </a:r>
                    </a:p>
                  </a:txBody>
                  <a:tcPr marL="82852" marR="82852" marT="41426" marB="41426" anchor="ctr">
                    <a:lnL>
                      <a:noFill/>
                    </a:lnL>
                    <a:lnR>
                      <a:noFill/>
                    </a:lnR>
                    <a:lnT>
                      <a:noFill/>
                    </a:lnT>
                    <a:lnB>
                      <a:noFill/>
                    </a:lnB>
                  </a:tcPr>
                </a:tc>
                <a:tc>
                  <a:txBody>
                    <a:bodyPr/>
                    <a:lstStyle/>
                    <a:p>
                      <a:pPr fontAlgn="ctr"/>
                      <a:r>
                        <a:rPr lang="en-US" sz="1600">
                          <a:effectLst/>
                        </a:rPr>
                        <a:t>Communicator</a:t>
                      </a:r>
                    </a:p>
                  </a:txBody>
                  <a:tcPr marL="82852" marR="82852" marT="41426" marB="41426" anchor="ctr">
                    <a:lnL>
                      <a:noFill/>
                    </a:lnL>
                    <a:lnR>
                      <a:noFill/>
                    </a:lnR>
                    <a:lnT>
                      <a:noFill/>
                    </a:lnT>
                    <a:lnB>
                      <a:noFill/>
                    </a:lnB>
                  </a:tcPr>
                </a:tc>
                <a:extLst>
                  <a:ext uri="{0D108BD9-81ED-4DB2-BD59-A6C34878D82A}">
                    <a16:rowId xmlns:a16="http://schemas.microsoft.com/office/drawing/2014/main" val="1949820279"/>
                  </a:ext>
                </a:extLst>
              </a:tr>
              <a:tr h="331410">
                <a:tc>
                  <a:txBody>
                    <a:bodyPr/>
                    <a:lstStyle/>
                    <a:p>
                      <a:pPr fontAlgn="ctr"/>
                      <a:r>
                        <a:rPr lang="en-US" sz="1600">
                          <a:effectLst/>
                        </a:rPr>
                        <a:t>Motivator</a:t>
                      </a:r>
                    </a:p>
                  </a:txBody>
                  <a:tcPr marL="82852" marR="82852" marT="41426" marB="41426" anchor="ctr">
                    <a:lnL>
                      <a:noFill/>
                    </a:lnL>
                    <a:lnR>
                      <a:noFill/>
                    </a:lnR>
                    <a:lnT>
                      <a:noFill/>
                    </a:lnT>
                    <a:lnB>
                      <a:noFill/>
                    </a:lnB>
                    <a:solidFill>
                      <a:srgbClr val="F9F9F9"/>
                    </a:solidFill>
                  </a:tcPr>
                </a:tc>
                <a:tc>
                  <a:txBody>
                    <a:bodyPr/>
                    <a:lstStyle/>
                    <a:p>
                      <a:pPr fontAlgn="ctr"/>
                      <a:r>
                        <a:rPr lang="en-US" sz="1600">
                          <a:effectLst/>
                        </a:rPr>
                        <a:t>Informed</a:t>
                      </a:r>
                    </a:p>
                  </a:txBody>
                  <a:tcPr marL="82852" marR="82852" marT="41426" marB="41426" anchor="ctr">
                    <a:lnL>
                      <a:noFill/>
                    </a:lnL>
                    <a:lnR>
                      <a:noFill/>
                    </a:lnR>
                    <a:lnT>
                      <a:noFill/>
                    </a:lnT>
                    <a:lnB>
                      <a:noFill/>
                    </a:lnB>
                    <a:solidFill>
                      <a:srgbClr val="F9F9F9"/>
                    </a:solidFill>
                  </a:tcPr>
                </a:tc>
                <a:extLst>
                  <a:ext uri="{0D108BD9-81ED-4DB2-BD59-A6C34878D82A}">
                    <a16:rowId xmlns:a16="http://schemas.microsoft.com/office/drawing/2014/main" val="3315868816"/>
                  </a:ext>
                </a:extLst>
              </a:tr>
              <a:tr h="331410">
                <a:tc>
                  <a:txBody>
                    <a:bodyPr/>
                    <a:lstStyle/>
                    <a:p>
                      <a:pPr fontAlgn="ctr"/>
                      <a:r>
                        <a:rPr lang="en-US" sz="1600">
                          <a:effectLst/>
                        </a:rPr>
                        <a:t>Confidence builder</a:t>
                      </a:r>
                    </a:p>
                  </a:txBody>
                  <a:tcPr marL="82852" marR="82852" marT="41426" marB="41426" anchor="ctr">
                    <a:lnL>
                      <a:noFill/>
                    </a:lnL>
                    <a:lnR>
                      <a:noFill/>
                    </a:lnR>
                    <a:lnT>
                      <a:noFill/>
                    </a:lnT>
                    <a:lnB>
                      <a:noFill/>
                    </a:lnB>
                  </a:tcPr>
                </a:tc>
                <a:tc>
                  <a:txBody>
                    <a:bodyPr/>
                    <a:lstStyle/>
                    <a:p>
                      <a:pPr fontAlgn="ctr"/>
                      <a:r>
                        <a:rPr lang="en-US" sz="1600" dirty="0">
                          <a:effectLst/>
                        </a:rPr>
                        <a:t>Team builder</a:t>
                      </a:r>
                    </a:p>
                  </a:txBody>
                  <a:tcPr marL="82852" marR="82852" marT="41426" marB="41426" anchor="ctr">
                    <a:lnL>
                      <a:noFill/>
                    </a:lnL>
                    <a:lnR>
                      <a:noFill/>
                    </a:lnR>
                    <a:lnT>
                      <a:noFill/>
                    </a:lnT>
                    <a:lnB>
                      <a:noFill/>
                    </a:lnB>
                  </a:tcPr>
                </a:tc>
                <a:extLst>
                  <a:ext uri="{0D108BD9-81ED-4DB2-BD59-A6C34878D82A}">
                    <a16:rowId xmlns:a16="http://schemas.microsoft.com/office/drawing/2014/main" val="3866015380"/>
                  </a:ext>
                </a:extLst>
              </a:tr>
              <a:tr h="331410">
                <a:tc gridSpan="2">
                  <a:txBody>
                    <a:bodyPr/>
                    <a:lstStyle/>
                    <a:p>
                      <a:pPr fontAlgn="ctr"/>
                      <a:r>
                        <a:rPr lang="en-US" sz="1600" b="1">
                          <a:effectLst/>
                        </a:rPr>
                        <a:t>Negatively-Regarded Traits and Behaviors across the World</a:t>
                      </a:r>
                      <a:endParaRPr lang="en-US" sz="1600">
                        <a:effectLst/>
                      </a:endParaRPr>
                    </a:p>
                  </a:txBody>
                  <a:tcPr marL="82852" marR="82852" marT="41426" marB="41426" anchor="ctr">
                    <a:lnL>
                      <a:noFill/>
                    </a:lnL>
                    <a:lnR>
                      <a:noFill/>
                    </a:lnR>
                    <a:lnT>
                      <a:noFill/>
                    </a:lnT>
                    <a:lnB>
                      <a:noFill/>
                    </a:lnB>
                    <a:solidFill>
                      <a:srgbClr val="F9F9F9"/>
                    </a:solidFill>
                  </a:tcPr>
                </a:tc>
                <a:tc hMerge="1">
                  <a:txBody>
                    <a:bodyPr/>
                    <a:lstStyle/>
                    <a:p>
                      <a:pPr fontAlgn="ctr"/>
                      <a:endParaRPr lang="en-US" sz="1600">
                        <a:effectLst/>
                      </a:endParaRPr>
                    </a:p>
                  </a:txBody>
                  <a:tcPr marL="82852" marR="82852" marT="41426" marB="41426" anchor="ctr">
                    <a:lnL>
                      <a:noFill/>
                    </a:lnL>
                    <a:lnR>
                      <a:noFill/>
                    </a:lnR>
                    <a:lnT>
                      <a:noFill/>
                    </a:lnT>
                    <a:lnB>
                      <a:noFill/>
                    </a:lnB>
                    <a:solidFill>
                      <a:srgbClr val="F9F9F9"/>
                    </a:solidFill>
                  </a:tcPr>
                </a:tc>
                <a:extLst>
                  <a:ext uri="{0D108BD9-81ED-4DB2-BD59-A6C34878D82A}">
                    <a16:rowId xmlns:a16="http://schemas.microsoft.com/office/drawing/2014/main" val="2441847626"/>
                  </a:ext>
                </a:extLst>
              </a:tr>
              <a:tr h="331410">
                <a:tc>
                  <a:txBody>
                    <a:bodyPr/>
                    <a:lstStyle/>
                    <a:p>
                      <a:pPr fontAlgn="ctr"/>
                      <a:r>
                        <a:rPr lang="en-US" sz="1600">
                          <a:effectLst/>
                        </a:rPr>
                        <a:t>Loner</a:t>
                      </a:r>
                    </a:p>
                  </a:txBody>
                  <a:tcPr marL="82852" marR="82852" marT="41426" marB="41426" anchor="ctr">
                    <a:lnL>
                      <a:noFill/>
                    </a:lnL>
                    <a:lnR>
                      <a:noFill/>
                    </a:lnR>
                    <a:lnT>
                      <a:noFill/>
                    </a:lnT>
                    <a:lnB>
                      <a:noFill/>
                    </a:lnB>
                  </a:tcPr>
                </a:tc>
                <a:tc>
                  <a:txBody>
                    <a:bodyPr/>
                    <a:lstStyle/>
                    <a:p>
                      <a:pPr fontAlgn="ctr"/>
                      <a:r>
                        <a:rPr lang="en-US" sz="1600">
                          <a:effectLst/>
                        </a:rPr>
                        <a:t>Egocentric</a:t>
                      </a:r>
                    </a:p>
                  </a:txBody>
                  <a:tcPr marL="82852" marR="82852" marT="41426" marB="41426" anchor="ctr">
                    <a:lnL>
                      <a:noFill/>
                    </a:lnL>
                    <a:lnR>
                      <a:noFill/>
                    </a:lnR>
                    <a:lnT>
                      <a:noFill/>
                    </a:lnT>
                    <a:lnB>
                      <a:noFill/>
                    </a:lnB>
                  </a:tcPr>
                </a:tc>
                <a:extLst>
                  <a:ext uri="{0D108BD9-81ED-4DB2-BD59-A6C34878D82A}">
                    <a16:rowId xmlns:a16="http://schemas.microsoft.com/office/drawing/2014/main" val="2242453268"/>
                  </a:ext>
                </a:extLst>
              </a:tr>
              <a:tr h="579967">
                <a:tc>
                  <a:txBody>
                    <a:bodyPr/>
                    <a:lstStyle/>
                    <a:p>
                      <a:pPr fontAlgn="ctr"/>
                      <a:r>
                        <a:rPr lang="en-US" sz="1600">
                          <a:effectLst/>
                        </a:rPr>
                        <a:t>Antisocial[what does this mean? is it different from antisocial?</a:t>
                      </a:r>
                    </a:p>
                  </a:txBody>
                  <a:tcPr marL="82852" marR="82852" marT="41426" marB="41426" anchor="ctr">
                    <a:lnL>
                      <a:noFill/>
                    </a:lnL>
                    <a:lnR>
                      <a:noFill/>
                    </a:lnR>
                    <a:lnT>
                      <a:noFill/>
                    </a:lnT>
                    <a:lnB>
                      <a:noFill/>
                    </a:lnB>
                    <a:solidFill>
                      <a:srgbClr val="F9F9F9"/>
                    </a:solidFill>
                  </a:tcPr>
                </a:tc>
                <a:tc>
                  <a:txBody>
                    <a:bodyPr/>
                    <a:lstStyle/>
                    <a:p>
                      <a:pPr fontAlgn="ctr"/>
                      <a:r>
                        <a:rPr lang="en-US" sz="1600">
                          <a:effectLst/>
                        </a:rPr>
                        <a:t>Ruthless</a:t>
                      </a:r>
                    </a:p>
                  </a:txBody>
                  <a:tcPr marL="82852" marR="82852" marT="41426" marB="41426" anchor="ctr">
                    <a:lnL>
                      <a:noFill/>
                    </a:lnL>
                    <a:lnR>
                      <a:noFill/>
                    </a:lnR>
                    <a:lnT>
                      <a:noFill/>
                    </a:lnT>
                    <a:lnB>
                      <a:noFill/>
                    </a:lnB>
                    <a:solidFill>
                      <a:srgbClr val="F9F9F9"/>
                    </a:solidFill>
                  </a:tcPr>
                </a:tc>
                <a:extLst>
                  <a:ext uri="{0D108BD9-81ED-4DB2-BD59-A6C34878D82A}">
                    <a16:rowId xmlns:a16="http://schemas.microsoft.com/office/drawing/2014/main" val="813821527"/>
                  </a:ext>
                </a:extLst>
              </a:tr>
              <a:tr h="331410">
                <a:tc>
                  <a:txBody>
                    <a:bodyPr/>
                    <a:lstStyle/>
                    <a:p>
                      <a:pPr fontAlgn="ctr"/>
                      <a:r>
                        <a:rPr lang="en-US" sz="1600">
                          <a:effectLst/>
                        </a:rPr>
                        <a:t>Not cooperative</a:t>
                      </a:r>
                    </a:p>
                  </a:txBody>
                  <a:tcPr marL="82852" marR="82852" marT="41426" marB="41426" anchor="ctr">
                    <a:lnL>
                      <a:noFill/>
                    </a:lnL>
                    <a:lnR>
                      <a:noFill/>
                    </a:lnR>
                    <a:lnT>
                      <a:noFill/>
                    </a:lnT>
                    <a:lnB>
                      <a:noFill/>
                    </a:lnB>
                  </a:tcPr>
                </a:tc>
                <a:tc>
                  <a:txBody>
                    <a:bodyPr/>
                    <a:lstStyle/>
                    <a:p>
                      <a:pPr fontAlgn="ctr"/>
                      <a:r>
                        <a:rPr lang="en-US" sz="1600">
                          <a:effectLst/>
                        </a:rPr>
                        <a:t>Dictatorial</a:t>
                      </a:r>
                    </a:p>
                  </a:txBody>
                  <a:tcPr marL="82852" marR="82852" marT="41426" marB="41426" anchor="ctr">
                    <a:lnL>
                      <a:noFill/>
                    </a:lnL>
                    <a:lnR>
                      <a:noFill/>
                    </a:lnR>
                    <a:lnT>
                      <a:noFill/>
                    </a:lnT>
                    <a:lnB>
                      <a:noFill/>
                    </a:lnB>
                  </a:tcPr>
                </a:tc>
                <a:extLst>
                  <a:ext uri="{0D108BD9-81ED-4DB2-BD59-A6C34878D82A}">
                    <a16:rowId xmlns:a16="http://schemas.microsoft.com/office/drawing/2014/main" val="2015596811"/>
                  </a:ext>
                </a:extLst>
              </a:tr>
              <a:tr h="331410">
                <a:tc>
                  <a:txBody>
                    <a:bodyPr/>
                    <a:lstStyle/>
                    <a:p>
                      <a:pPr fontAlgn="ctr"/>
                      <a:r>
                        <a:rPr lang="en-US" sz="1600">
                          <a:effectLst/>
                        </a:rPr>
                        <a:t>Nonexplicit</a:t>
                      </a:r>
                    </a:p>
                  </a:txBody>
                  <a:tcPr marL="82852" marR="82852" marT="41426" marB="41426" anchor="ctr">
                    <a:lnL>
                      <a:noFill/>
                    </a:lnL>
                    <a:lnR>
                      <a:noFill/>
                    </a:lnR>
                    <a:lnT>
                      <a:noFill/>
                    </a:lnT>
                    <a:lnB>
                      <a:noFill/>
                    </a:lnB>
                    <a:solidFill>
                      <a:srgbClr val="F9F9F9"/>
                    </a:solidFill>
                  </a:tcPr>
                </a:tc>
                <a:tc>
                  <a:txBody>
                    <a:bodyPr/>
                    <a:lstStyle/>
                    <a:p>
                      <a:endParaRPr lang="en-US" sz="1600" dirty="0"/>
                    </a:p>
                  </a:txBody>
                  <a:tcPr marL="82852" marR="82852" marT="41426" marB="41426">
                    <a:lnL>
                      <a:noFill/>
                    </a:lnL>
                    <a:lnR w="12700" cmpd="sng">
                      <a:noFill/>
                      <a:prstDash val="solid"/>
                    </a:lnR>
                    <a:lnT>
                      <a:noFill/>
                    </a:lnT>
                  </a:tcPr>
                </a:tc>
                <a:extLst>
                  <a:ext uri="{0D108BD9-81ED-4DB2-BD59-A6C34878D82A}">
                    <a16:rowId xmlns:a16="http://schemas.microsoft.com/office/drawing/2014/main" val="3639926660"/>
                  </a:ext>
                </a:extLst>
              </a:tr>
            </a:tbl>
          </a:graphicData>
        </a:graphic>
      </p:graphicFrame>
      <p:sp>
        <p:nvSpPr>
          <p:cNvPr id="6" name="TextBox 5">
            <a:extLst>
              <a:ext uri="{FF2B5EF4-FFF2-40B4-BE49-F238E27FC236}">
                <a16:creationId xmlns:a16="http://schemas.microsoft.com/office/drawing/2014/main" id="{A54DF8D1-9D45-4B39-9A95-EAAB0488189B}"/>
              </a:ext>
            </a:extLst>
          </p:cNvPr>
          <p:cNvSpPr txBox="1"/>
          <p:nvPr/>
        </p:nvSpPr>
        <p:spPr>
          <a:xfrm>
            <a:off x="232230" y="6342743"/>
            <a:ext cx="10637332" cy="400110"/>
          </a:xfrm>
          <a:prstGeom prst="rect">
            <a:avLst/>
          </a:prstGeom>
          <a:noFill/>
        </p:spPr>
        <p:txBody>
          <a:bodyPr wrap="square" rtlCol="0">
            <a:spAutoFit/>
          </a:bodyPr>
          <a:lstStyle/>
          <a:p>
            <a:r>
              <a:rPr lang="en-US" sz="1000" dirty="0"/>
              <a:t>Based on Den Hartog, Deanne N., Robert J. House, Paul J. </a:t>
            </a:r>
            <a:r>
              <a:rPr lang="en-US" sz="1000" dirty="0" err="1"/>
              <a:t>Hanges</a:t>
            </a:r>
            <a:r>
              <a:rPr lang="en-US" sz="1000" dirty="0"/>
              <a:t>, Peter W. Dorfman, S. Antonio Ruiz-</a:t>
            </a:r>
            <a:r>
              <a:rPr lang="en-US" sz="1000" dirty="0" err="1"/>
              <a:t>Quintanna</a:t>
            </a:r>
            <a:r>
              <a:rPr lang="en-US" sz="1000" dirty="0"/>
              <a:t>, and 170 associates. 1999. “Culture specific and cross-culturally generalizable implicit leadership theories: Are attributes of charismatic/transformational leadership universally endorsed?” </a:t>
            </a:r>
            <a:r>
              <a:rPr lang="en-US" sz="1000" i="1" dirty="0"/>
              <a:t>Leadership Quarterly,</a:t>
            </a:r>
            <a:r>
              <a:rPr lang="en-US" sz="1000" dirty="0"/>
              <a:t> 10, 219–256.</a:t>
            </a:r>
          </a:p>
        </p:txBody>
      </p:sp>
    </p:spTree>
    <p:extLst>
      <p:ext uri="{BB962C8B-B14F-4D97-AF65-F5344CB8AC3E}">
        <p14:creationId xmlns:p14="http://schemas.microsoft.com/office/powerpoint/2010/main" val="2972908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fontScale="90000"/>
          </a:bodyPr>
          <a:lstStyle/>
          <a:p>
            <a:pPr marL="514350" indent="-514350"/>
            <a:r>
              <a:rPr lang="en-US" b="0" dirty="0"/>
              <a:t>3. How are regions of the world categorized using the GLOBE framework, and how does this categorization enhance understanding of cross-cultural leadership?</a:t>
            </a:r>
            <a:endParaRPr lang="en-US" sz="3600" dirty="0"/>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Describe how the GLOBE tools can be used by managers to prepare for cross-national situations.</a:t>
            </a:r>
          </a:p>
          <a:p>
            <a:pPr marL="514350" indent="-514350">
              <a:buFont typeface="+mj-lt"/>
              <a:buAutoNum type="arabicPeriod"/>
            </a:pPr>
            <a:r>
              <a:rPr lang="en-US" sz="3600" dirty="0"/>
              <a:t>What are the similarities and differences among clusters?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Handshake Etiquette Around the World.</a:t>
            </a:r>
            <a:endParaRPr lang="en-US" dirty="0"/>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252376" y="2350677"/>
            <a:ext cx="3133394" cy="4023234"/>
          </a:xfrm>
        </p:spPr>
        <p:txBody>
          <a:bodyPr vert="horz" lIns="91440" tIns="45720" rIns="91440" bIns="45720" rtlCol="0" anchor="t">
            <a:normAutofit fontScale="92500" lnSpcReduction="20000"/>
          </a:bodyPr>
          <a:lstStyle/>
          <a:p>
            <a:pPr>
              <a:buNone/>
            </a:pPr>
            <a:r>
              <a:rPr lang="en-US" sz="2000" dirty="0">
                <a:ea typeface="+mn-lt"/>
                <a:cs typeface="+mn-lt"/>
              </a:rPr>
              <a:t>At the end of </a:t>
            </a:r>
            <a:r>
              <a:rPr lang="en-US" sz="2000" dirty="0">
                <a:ea typeface="+mn-lt"/>
                <a:cs typeface="+mn-lt"/>
                <a:hlinkClick r:id="rId3"/>
              </a:rPr>
              <a:t>Section 6.3</a:t>
            </a:r>
            <a:r>
              <a:rPr lang="en-US" sz="2000" dirty="0">
                <a:ea typeface="+mn-lt"/>
                <a:cs typeface="+mn-lt"/>
              </a:rPr>
              <a:t> there is a grey box titled MANAGING CHANGE, with the subheading: Negotiations in Malaysia and China.  What you probably noticed was that the person in the scenario, who is actually said to be “you”, failed to build the necessary relationships with both the Malaysian and Chinese executives in the way these people expected.   Check out this </a:t>
            </a:r>
            <a:r>
              <a:rPr lang="en-US" sz="2000" dirty="0">
                <a:ea typeface="+mn-lt"/>
                <a:cs typeface="+mn-lt"/>
                <a:hlinkClick r:id="rId4"/>
              </a:rPr>
              <a:t>video</a:t>
            </a:r>
            <a:r>
              <a:rPr lang="en-US" sz="2000" dirty="0">
                <a:ea typeface="+mn-lt"/>
                <a:cs typeface="+mn-lt"/>
              </a:rPr>
              <a:t> about handshake etiquette around the world.</a:t>
            </a:r>
            <a:endParaRPr lang="en-US" dirty="0"/>
          </a:p>
        </p:txBody>
      </p:sp>
      <p:pic>
        <p:nvPicPr>
          <p:cNvPr id="5" name="Picture 5" descr="Video preview screen: Two hands coming together as if for a handshake.">
            <a:hlinkClick r:id="" action="ppaction://media"/>
            <a:extLst>
              <a:ext uri="{FF2B5EF4-FFF2-40B4-BE49-F238E27FC236}">
                <a16:creationId xmlns:a16="http://schemas.microsoft.com/office/drawing/2014/main" id="{D42CE706-E818-41BA-9407-C4C33F4C4382}"/>
              </a:ext>
            </a:extLst>
          </p:cNvPr>
          <p:cNvPicPr>
            <a:picLocks noRot="1" noChangeAspect="1"/>
          </p:cNvPicPr>
          <p:nvPr>
            <a:videoFile r:link="rId1"/>
          </p:nvPr>
        </p:nvPicPr>
        <p:blipFill>
          <a:blip r:embed="rId5"/>
          <a:stretch>
            <a:fillRect/>
          </a:stretch>
        </p:blipFill>
        <p:spPr>
          <a:xfrm>
            <a:off x="4471358" y="2358785"/>
            <a:ext cx="7289320" cy="4354542"/>
          </a:xfrm>
          <a:prstGeom prst="rect">
            <a:avLst/>
          </a:prstGeom>
        </p:spPr>
      </p:pic>
    </p:spTree>
    <p:extLst>
      <p:ext uri="{BB962C8B-B14F-4D97-AF65-F5344CB8AC3E}">
        <p14:creationId xmlns:p14="http://schemas.microsoft.com/office/powerpoint/2010/main" val="168880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1524000" y="360363"/>
            <a:ext cx="9144000" cy="1352430"/>
          </a:xfrm>
        </p:spPr>
        <p:txBody>
          <a:bodyPr>
            <a:normAutofit fontScale="90000"/>
          </a:bodyPr>
          <a:lstStyle/>
          <a:p>
            <a:pPr algn="l"/>
            <a:r>
              <a:rPr lang="en-US" b="1" dirty="0">
                <a:ea typeface="+mj-lt"/>
                <a:cs typeface="+mj-lt"/>
              </a:rPr>
              <a:t>Handshake Etiquette Around the World.</a:t>
            </a:r>
            <a:endParaRPr lang="en-US" dirty="0"/>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1243093" cy="4344328"/>
          </a:xfrm>
        </p:spPr>
        <p:txBody>
          <a:bodyPr vert="horz" lIns="91440" tIns="45720" rIns="91440" bIns="45720" rtlCol="0" anchor="t">
            <a:normAutofit/>
          </a:bodyPr>
          <a:lstStyle/>
          <a:p>
            <a:pPr marL="514350" indent="-514350" algn="l">
              <a:buAutoNum type="arabicPeriod"/>
            </a:pPr>
            <a:r>
              <a:rPr lang="en-US" sz="3600" dirty="0">
                <a:ea typeface="+mn-lt"/>
                <a:cs typeface="+mn-lt"/>
              </a:rPr>
              <a:t>What is the correct handshake etiquette in Australia, is it the same as the USA or does it depend on gender? </a:t>
            </a:r>
          </a:p>
          <a:p>
            <a:pPr marL="514350" indent="-514350" algn="l">
              <a:buAutoNum type="arabicPeriod"/>
            </a:pPr>
            <a:r>
              <a:rPr lang="en-US" sz="3600" dirty="0">
                <a:ea typeface="+mn-lt"/>
                <a:cs typeface="+mn-lt"/>
              </a:rPr>
              <a:t>What about in China, or the UAE?  </a:t>
            </a:r>
          </a:p>
          <a:p>
            <a:pPr marL="514350" indent="-514350" algn="l">
              <a:buAutoNum type="arabicPeriod"/>
            </a:pPr>
            <a:r>
              <a:rPr lang="en-US" sz="3600" dirty="0">
                <a:ea typeface="+mn-lt"/>
                <a:cs typeface="+mn-lt"/>
              </a:rPr>
              <a:t>Did you notice any other differences mentioned for the UK or France?</a:t>
            </a:r>
            <a:endParaRPr lang="en-US" sz="3600">
              <a:cs typeface="Calibri"/>
            </a:endParaRPr>
          </a:p>
        </p:txBody>
      </p:sp>
    </p:spTree>
    <p:extLst>
      <p:ext uri="{BB962C8B-B14F-4D97-AF65-F5344CB8AC3E}">
        <p14:creationId xmlns:p14="http://schemas.microsoft.com/office/powerpoint/2010/main" val="252503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B0B25-2529-4218-AF56-ABEF96960698}"/>
              </a:ext>
            </a:extLst>
          </p:cNvPr>
          <p:cNvSpPr>
            <a:spLocks noGrp="1"/>
          </p:cNvSpPr>
          <p:nvPr>
            <p:ph type="title"/>
          </p:nvPr>
        </p:nvSpPr>
        <p:spPr/>
        <p:txBody>
          <a:bodyPr/>
          <a:lstStyle/>
          <a:p>
            <a:r>
              <a:rPr lang="en-US" dirty="0"/>
              <a:t>Exhibit 6.5</a:t>
            </a:r>
            <a:r>
              <a:rPr lang="en-US" b="0" dirty="0"/>
              <a:t> </a:t>
            </a:r>
            <a:r>
              <a:rPr lang="en-US" dirty="0"/>
              <a:t>Level of Social Inequality</a:t>
            </a:r>
          </a:p>
        </p:txBody>
      </p:sp>
      <p:pic>
        <p:nvPicPr>
          <p:cNvPr id="6" name="Picture 5" descr="The vertical bar graph titled “G I N I Index (100-high and 0-low)” shows the level of social inequality across the globe as represented by the G I N I Index. The vertical axis of the graph ranges from 0 to 70, in increments of 10 while the horizontal axis represents the names of 50 countries. The data plotted on the graph appear as follows. Lesotho, 63; South Africa, 62; Namibia, 60; Zambia, 58; Hong Kong, 54; Colombia, 54; Guatemala, 53; Zimbabwe, 50; Brazil, 50; Nicaragua, 48; Honduras, 48; China, 47.5; Malaysia, 47.5; Malawi, 47; Singapore, 46; United States, 45; Ghana, 42; Uruguay, 41; Cote d’Ivoire, 41; Russia, 40.5; Turkey, 40; Mali, 40; Georgia, 40; Tunisia, 39.5; Japan, 38; Yemen, 38; Lithuania, 38; Vietnam, 37.5; Mongolia, 37; Spain, 36.5; Mauritius, 36.5; Algeria, 36; India, 35; Korea, South, 34; Portugal, 34; United Kingdom, 32.5; Canada, 32; Netherlands, 30; Australia, 30; Kosovo, 30; Switzerland, 29.9; Austria, 29.5; France, 29.5; Denmark, 29.3; Hungary, 29; Germany, 28; Moldova, 28; Sweden, 25; Slovakia, 24; Finland, 21. All values are approximated.">
            <a:extLst>
              <a:ext uri="{FF2B5EF4-FFF2-40B4-BE49-F238E27FC236}">
                <a16:creationId xmlns:a16="http://schemas.microsoft.com/office/drawing/2014/main" id="{E3CA8F7A-3A58-4981-8A9E-46F58231B6F7}"/>
              </a:ext>
            </a:extLst>
          </p:cNvPr>
          <p:cNvPicPr>
            <a:picLocks noChangeAspect="1"/>
          </p:cNvPicPr>
          <p:nvPr/>
        </p:nvPicPr>
        <p:blipFill>
          <a:blip r:embed="rId2"/>
          <a:stretch>
            <a:fillRect/>
          </a:stretch>
        </p:blipFill>
        <p:spPr>
          <a:xfrm>
            <a:off x="609599" y="1097823"/>
            <a:ext cx="10750549" cy="4780527"/>
          </a:xfrm>
          <a:prstGeom prst="rect">
            <a:avLst/>
          </a:prstGeom>
        </p:spPr>
      </p:pic>
      <p:sp>
        <p:nvSpPr>
          <p:cNvPr id="7" name="TextBox 6">
            <a:extLst>
              <a:ext uri="{FF2B5EF4-FFF2-40B4-BE49-F238E27FC236}">
                <a16:creationId xmlns:a16="http://schemas.microsoft.com/office/drawing/2014/main" id="{708E42D4-BA71-4ACE-A563-D8803D191FC0}"/>
              </a:ext>
            </a:extLst>
          </p:cNvPr>
          <p:cNvSpPr txBox="1"/>
          <p:nvPr/>
        </p:nvSpPr>
        <p:spPr>
          <a:xfrm>
            <a:off x="298580" y="6326155"/>
            <a:ext cx="6399509" cy="246221"/>
          </a:xfrm>
          <a:prstGeom prst="rect">
            <a:avLst/>
          </a:prstGeom>
          <a:noFill/>
        </p:spPr>
        <p:txBody>
          <a:bodyPr wrap="none" rtlCol="0">
            <a:spAutoFit/>
          </a:bodyPr>
          <a:lstStyle/>
          <a:p>
            <a:r>
              <a:rPr lang="en-US" sz="1000" dirty="0"/>
              <a:t>Based on CIA World Factbook - </a:t>
            </a:r>
            <a:r>
              <a:rPr lang="en-US" sz="1000" u="sng" dirty="0"/>
              <a:t>https://www.cia.gov/library/publications/the-world-factbook/rankorder/2172rank.html</a:t>
            </a:r>
            <a:endParaRPr lang="en-US" sz="1000" dirty="0"/>
          </a:p>
        </p:txBody>
      </p:sp>
    </p:spTree>
    <p:extLst>
      <p:ext uri="{BB962C8B-B14F-4D97-AF65-F5344CB8AC3E}">
        <p14:creationId xmlns:p14="http://schemas.microsoft.com/office/powerpoint/2010/main" val="388507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15B13-232A-44E6-9829-5E8C886C8C50}"/>
              </a:ext>
            </a:extLst>
          </p:cNvPr>
          <p:cNvSpPr>
            <a:spLocks noGrp="1"/>
          </p:cNvSpPr>
          <p:nvPr>
            <p:ph type="title"/>
          </p:nvPr>
        </p:nvSpPr>
        <p:spPr/>
        <p:txBody>
          <a:bodyPr/>
          <a:lstStyle/>
          <a:p>
            <a:r>
              <a:rPr lang="en-US" dirty="0"/>
              <a:t>Exhibit 6.6</a:t>
            </a:r>
            <a:r>
              <a:rPr lang="en-US" b="0" dirty="0"/>
              <a:t> </a:t>
            </a:r>
            <a:r>
              <a:rPr lang="en-US" dirty="0"/>
              <a:t>Religions of the World</a:t>
            </a:r>
          </a:p>
        </p:txBody>
      </p:sp>
      <p:sp>
        <p:nvSpPr>
          <p:cNvPr id="4" name="Text Placeholder 3">
            <a:extLst>
              <a:ext uri="{FF2B5EF4-FFF2-40B4-BE49-F238E27FC236}">
                <a16:creationId xmlns:a16="http://schemas.microsoft.com/office/drawing/2014/main" id="{639A9B91-78E5-4CCD-A66D-8AE6BF05050E}"/>
              </a:ext>
            </a:extLst>
          </p:cNvPr>
          <p:cNvSpPr>
            <a:spLocks noGrp="1"/>
          </p:cNvSpPr>
          <p:nvPr>
            <p:ph type="body" sz="quarter" idx="14"/>
          </p:nvPr>
        </p:nvSpPr>
        <p:spPr>
          <a:xfrm>
            <a:off x="0" y="6438666"/>
            <a:ext cx="10750549" cy="356013"/>
          </a:xfrm>
        </p:spPr>
        <p:txBody>
          <a:bodyPr>
            <a:normAutofit/>
          </a:bodyPr>
          <a:lstStyle/>
          <a:p>
            <a:pPr marL="0" indent="0">
              <a:buNone/>
            </a:pPr>
            <a:r>
              <a:rPr lang="en-US" sz="1000" dirty="0"/>
              <a:t>Based on Pew Research: http://www.pewresearch.org/fact-tank/2017/04/05/christians-remain-worlds-largest-religious-group-but-they-are-declining-in-europe/</a:t>
            </a:r>
          </a:p>
        </p:txBody>
      </p:sp>
      <p:pic>
        <p:nvPicPr>
          <p:cNvPr id="6" name="Picture 5" descr="The circle graph shows the major types of religions in the world. The data plotted on the graph appear as follow. Christianity 31.2 percent; Islam 24.1 percent; Hinduism 15.1 percent; Buddhism 6.9 percent; Folk religions 5.7 percent; Other religions 0.8 percent; Jews 0.2 percent.">
            <a:extLst>
              <a:ext uri="{FF2B5EF4-FFF2-40B4-BE49-F238E27FC236}">
                <a16:creationId xmlns:a16="http://schemas.microsoft.com/office/drawing/2014/main" id="{7CD3608E-6DA6-45CE-8AA1-339D55C5D3A6}"/>
              </a:ext>
            </a:extLst>
          </p:cNvPr>
          <p:cNvPicPr>
            <a:picLocks noChangeAspect="1"/>
          </p:cNvPicPr>
          <p:nvPr/>
        </p:nvPicPr>
        <p:blipFill>
          <a:blip r:embed="rId2"/>
          <a:stretch>
            <a:fillRect/>
          </a:stretch>
        </p:blipFill>
        <p:spPr>
          <a:xfrm>
            <a:off x="2347451" y="802431"/>
            <a:ext cx="7891257" cy="5428771"/>
          </a:xfrm>
          <a:prstGeom prst="rect">
            <a:avLst/>
          </a:prstGeom>
        </p:spPr>
      </p:pic>
    </p:spTree>
    <p:extLst>
      <p:ext uri="{BB962C8B-B14F-4D97-AF65-F5344CB8AC3E}">
        <p14:creationId xmlns:p14="http://schemas.microsoft.com/office/powerpoint/2010/main" val="281395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DF6511-6992-4813-BE69-22A30AFDC1A3}"/>
              </a:ext>
            </a:extLst>
          </p:cNvPr>
          <p:cNvSpPr>
            <a:spLocks noGrp="1"/>
          </p:cNvSpPr>
          <p:nvPr>
            <p:ph type="title"/>
          </p:nvPr>
        </p:nvSpPr>
        <p:spPr>
          <a:xfrm>
            <a:off x="946638" y="932333"/>
            <a:ext cx="10306520" cy="951752"/>
          </a:xfrm>
        </p:spPr>
        <p:txBody>
          <a:bodyPr>
            <a:normAutofit/>
          </a:bodyPr>
          <a:lstStyle/>
          <a:p>
            <a:r>
              <a:rPr lang="en-US" sz="4000" b="1" dirty="0">
                <a:ea typeface="+mj-lt"/>
                <a:cs typeface="+mj-lt"/>
              </a:rPr>
              <a:t>Why I am Untouchable</a:t>
            </a:r>
            <a:endParaRPr lang="en-US" dirty="0"/>
          </a:p>
        </p:txBody>
      </p:sp>
      <p:sp>
        <p:nvSpPr>
          <p:cNvPr id="3" name="Content Placeholder 2">
            <a:extLst>
              <a:ext uri="{FF2B5EF4-FFF2-40B4-BE49-F238E27FC236}">
                <a16:creationId xmlns:a16="http://schemas.microsoft.com/office/drawing/2014/main" id="{BA41CA2F-01FF-4A40-ACEB-2ADD9FE16B4B}"/>
              </a:ext>
            </a:extLst>
          </p:cNvPr>
          <p:cNvSpPr>
            <a:spLocks noGrp="1"/>
          </p:cNvSpPr>
          <p:nvPr>
            <p:ph idx="1"/>
          </p:nvPr>
        </p:nvSpPr>
        <p:spPr>
          <a:xfrm>
            <a:off x="1252376" y="2350678"/>
            <a:ext cx="2026338" cy="3252264"/>
          </a:xfrm>
        </p:spPr>
        <p:txBody>
          <a:bodyPr vert="horz" lIns="91440" tIns="45720" rIns="91440" bIns="45720" rtlCol="0" anchor="t">
            <a:normAutofit/>
          </a:bodyPr>
          <a:lstStyle/>
          <a:p>
            <a:pPr>
              <a:buNone/>
            </a:pPr>
            <a:r>
              <a:rPr lang="en-US" sz="2000" dirty="0">
                <a:ea typeface="+mn-lt"/>
                <a:cs typeface="+mn-lt"/>
              </a:rPr>
              <a:t>View the </a:t>
            </a:r>
            <a:r>
              <a:rPr lang="en-US" sz="2000" dirty="0">
                <a:ea typeface="+mn-lt"/>
                <a:cs typeface="+mn-lt"/>
                <a:hlinkClick r:id="rId3"/>
              </a:rPr>
              <a:t>video</a:t>
            </a:r>
            <a:r>
              <a:rPr lang="en-US" sz="2000" dirty="0">
                <a:ea typeface="+mn-lt"/>
                <a:cs typeface="+mn-lt"/>
              </a:rPr>
              <a:t> interview with Sujatha </a:t>
            </a:r>
            <a:r>
              <a:rPr lang="en-US" sz="2000" dirty="0" err="1">
                <a:ea typeface="+mn-lt"/>
                <a:cs typeface="+mn-lt"/>
              </a:rPr>
              <a:t>Gidla</a:t>
            </a:r>
            <a:r>
              <a:rPr lang="en-US" sz="2000" dirty="0">
                <a:ea typeface="+mn-lt"/>
                <a:cs typeface="+mn-lt"/>
              </a:rPr>
              <a:t>, who was born into India's lowest social caste, the untouchables.</a:t>
            </a:r>
            <a:endParaRPr lang="en-US" dirty="0">
              <a:ea typeface="+mn-lt"/>
              <a:cs typeface="+mn-lt"/>
            </a:endParaRPr>
          </a:p>
        </p:txBody>
      </p:sp>
      <p:pic>
        <p:nvPicPr>
          <p:cNvPr id="4" name="Picture 5" descr="Video preview screen: Sujetha Gidla with the word &quot;Perspectives.&quot;">
            <a:hlinkClick r:id="" action="ppaction://media"/>
            <a:extLst>
              <a:ext uri="{FF2B5EF4-FFF2-40B4-BE49-F238E27FC236}">
                <a16:creationId xmlns:a16="http://schemas.microsoft.com/office/drawing/2014/main" id="{23741C13-0EBC-4035-B45F-31B9AB5BAC84}"/>
              </a:ext>
            </a:extLst>
          </p:cNvPr>
          <p:cNvPicPr>
            <a:picLocks noRot="1" noChangeAspect="1"/>
          </p:cNvPicPr>
          <p:nvPr>
            <a:videoFile r:link="rId1"/>
          </p:nvPr>
        </p:nvPicPr>
        <p:blipFill>
          <a:blip r:embed="rId4"/>
          <a:stretch>
            <a:fillRect/>
          </a:stretch>
        </p:blipFill>
        <p:spPr>
          <a:xfrm>
            <a:off x="3651849" y="2416296"/>
            <a:ext cx="7159924" cy="4253900"/>
          </a:xfrm>
          <a:prstGeom prst="rect">
            <a:avLst/>
          </a:prstGeom>
        </p:spPr>
      </p:pic>
    </p:spTree>
    <p:extLst>
      <p:ext uri="{BB962C8B-B14F-4D97-AF65-F5344CB8AC3E}">
        <p14:creationId xmlns:p14="http://schemas.microsoft.com/office/powerpoint/2010/main" val="103298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1981201" y="241301"/>
            <a:ext cx="8062913" cy="658813"/>
          </a:xfrm>
        </p:spPr>
        <p:txBody>
          <a:bodyPr/>
          <a:lstStyle/>
          <a:p>
            <a:pPr>
              <a:defRPr/>
            </a:pPr>
            <a:r>
              <a:rPr lang="en-US" dirty="0"/>
              <a:t>Learning Outcomes</a:t>
            </a:r>
          </a:p>
        </p:txBody>
      </p:sp>
      <p:sp>
        <p:nvSpPr>
          <p:cNvPr id="8" name="Rectangle 7"/>
          <p:cNvSpPr/>
          <p:nvPr/>
        </p:nvSpPr>
        <p:spPr>
          <a:xfrm>
            <a:off x="798287" y="1061551"/>
            <a:ext cx="10813142" cy="4770537"/>
          </a:xfrm>
          <a:prstGeom prst="rect">
            <a:avLst/>
          </a:prstGeom>
        </p:spPr>
        <p:txBody>
          <a:bodyPr wrap="square">
            <a:spAutoFit/>
          </a:bodyPr>
          <a:lstStyle/>
          <a:p>
            <a:r>
              <a:rPr lang="en-US" sz="2800" b="1" dirty="0"/>
              <a:t>After reading this chapter, you should be able to answer these questions:</a:t>
            </a:r>
          </a:p>
          <a:p>
            <a:endParaRPr lang="en-US" sz="2800" dirty="0"/>
          </a:p>
          <a:p>
            <a:pPr marL="342900" indent="-342900">
              <a:buFont typeface="+mj-lt"/>
              <a:buAutoNum type="arabicPeriod"/>
            </a:pPr>
            <a:r>
              <a:rPr lang="en-US" sz="2200" dirty="0"/>
              <a:t>Why is it important to understand and appreciate the importance of international management in today’s world?</a:t>
            </a:r>
          </a:p>
          <a:p>
            <a:pPr marL="342900" indent="-342900">
              <a:buFont typeface="+mj-lt"/>
              <a:buAutoNum type="arabicPeriod"/>
            </a:pPr>
            <a:r>
              <a:rPr lang="en-US" sz="2200" dirty="0"/>
              <a:t>What is culture, and how can culture be understood through Hofstede’s cultural framework?</a:t>
            </a:r>
          </a:p>
          <a:p>
            <a:pPr marL="342900" indent="-342900">
              <a:buFont typeface="+mj-lt"/>
              <a:buAutoNum type="arabicPeriod"/>
            </a:pPr>
            <a:r>
              <a:rPr lang="en-US" sz="2200" dirty="0"/>
              <a:t>Why is an understanding of cultural stereotyping important, and what can students do to prepare for cultural stereotyping by looking at social institutions?</a:t>
            </a:r>
          </a:p>
          <a:p>
            <a:pPr marL="342900" indent="-342900">
              <a:buFont typeface="+mj-lt"/>
              <a:buAutoNum type="arabicPeriod"/>
            </a:pPr>
            <a:r>
              <a:rPr lang="en-US" sz="2200" dirty="0"/>
              <a:t>What steps can you undertake to be better prepared for cross-cultural assignments?</a:t>
            </a:r>
          </a:p>
          <a:p>
            <a:pPr marL="342900" indent="-342900">
              <a:buFont typeface="+mj-lt"/>
              <a:buAutoNum type="arabicPeriod"/>
            </a:pPr>
            <a:r>
              <a:rPr lang="en-US" sz="2200" dirty="0"/>
              <a:t>What are the main strategies that companies can use to go international?</a:t>
            </a:r>
          </a:p>
          <a:p>
            <a:pPr marL="342900" indent="-342900">
              <a:buFont typeface="+mj-lt"/>
              <a:buAutoNum type="arabicPeriod"/>
            </a:pPr>
            <a:r>
              <a:rPr lang="en-US" sz="2200" dirty="0"/>
              <a:t>Why might it be necessary for a company to go international, and how might it accomplish this goal?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F9B7-5B09-4015-8F78-83A85301DF8F}"/>
              </a:ext>
            </a:extLst>
          </p:cNvPr>
          <p:cNvSpPr>
            <a:spLocks noGrp="1"/>
          </p:cNvSpPr>
          <p:nvPr>
            <p:ph type="ctrTitle"/>
          </p:nvPr>
        </p:nvSpPr>
        <p:spPr>
          <a:xfrm>
            <a:off x="1524000" y="360363"/>
            <a:ext cx="9144000" cy="1352430"/>
          </a:xfrm>
        </p:spPr>
        <p:txBody>
          <a:bodyPr>
            <a:normAutofit/>
          </a:bodyPr>
          <a:lstStyle/>
          <a:p>
            <a:pPr algn="l"/>
            <a:r>
              <a:rPr lang="en-US" b="1" dirty="0">
                <a:ea typeface="+mj-lt"/>
                <a:cs typeface="+mj-lt"/>
              </a:rPr>
              <a:t>Why I am Untouchable</a:t>
            </a:r>
            <a:endParaRPr lang="en-US" dirty="0"/>
          </a:p>
        </p:txBody>
      </p:sp>
      <p:sp>
        <p:nvSpPr>
          <p:cNvPr id="3" name="Subtitle 2">
            <a:extLst>
              <a:ext uri="{FF2B5EF4-FFF2-40B4-BE49-F238E27FC236}">
                <a16:creationId xmlns:a16="http://schemas.microsoft.com/office/drawing/2014/main" id="{E6E46BC8-8366-4164-8A97-200F2855090D}"/>
              </a:ext>
            </a:extLst>
          </p:cNvPr>
          <p:cNvSpPr>
            <a:spLocks noGrp="1"/>
          </p:cNvSpPr>
          <p:nvPr>
            <p:ph type="subTitle" idx="1"/>
          </p:nvPr>
        </p:nvSpPr>
        <p:spPr>
          <a:xfrm>
            <a:off x="416944" y="1919887"/>
            <a:ext cx="11243093" cy="4344328"/>
          </a:xfrm>
        </p:spPr>
        <p:txBody>
          <a:bodyPr vert="horz" lIns="91440" tIns="45720" rIns="91440" bIns="45720" rtlCol="0" anchor="t">
            <a:normAutofit/>
          </a:bodyPr>
          <a:lstStyle/>
          <a:p>
            <a:pPr marL="514350" indent="-514350" algn="l">
              <a:buAutoNum type="arabicPeriod"/>
            </a:pPr>
            <a:r>
              <a:rPr lang="en-US" sz="3600" dirty="0">
                <a:ea typeface="+mn-lt"/>
                <a:cs typeface="+mn-lt"/>
              </a:rPr>
              <a:t>Now living in the USA, this woman’s description of her experience seems to have left permanent emotional scars, would you agree? </a:t>
            </a:r>
            <a:endParaRPr lang="en-US" dirty="0">
              <a:ea typeface="+mn-lt"/>
              <a:cs typeface="+mn-lt"/>
            </a:endParaRPr>
          </a:p>
          <a:p>
            <a:pPr marL="514350" indent="-514350" algn="l">
              <a:buAutoNum type="arabicPeriod"/>
            </a:pPr>
            <a:r>
              <a:rPr lang="en-US" sz="3600" dirty="0">
                <a:ea typeface="+mn-lt"/>
                <a:cs typeface="+mn-lt"/>
              </a:rPr>
              <a:t>What about the untouchables, is there only one type or did you learn that different sub-categories of untouchables seem to work in specific jobs or industries? What kind was Sujatha </a:t>
            </a:r>
            <a:r>
              <a:rPr lang="en-US" sz="3600" dirty="0" err="1">
                <a:ea typeface="+mn-lt"/>
                <a:cs typeface="+mn-lt"/>
              </a:rPr>
              <a:t>Gidl</a:t>
            </a:r>
            <a:r>
              <a:rPr lang="en-US" sz="3600" dirty="0">
                <a:ea typeface="+mn-lt"/>
                <a:cs typeface="+mn-lt"/>
              </a:rPr>
              <a:t>?</a:t>
            </a:r>
            <a:endParaRPr lang="en-US" dirty="0">
              <a:ea typeface="+mn-lt"/>
              <a:cs typeface="+mn-lt"/>
            </a:endParaRPr>
          </a:p>
        </p:txBody>
      </p:sp>
    </p:spTree>
    <p:extLst>
      <p:ext uri="{BB962C8B-B14F-4D97-AF65-F5344CB8AC3E}">
        <p14:creationId xmlns:p14="http://schemas.microsoft.com/office/powerpoint/2010/main" val="80647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Autofit/>
          </a:bodyPr>
          <a:lstStyle/>
          <a:p>
            <a:pPr marL="514350" indent="-514350"/>
            <a:r>
              <a:rPr lang="en-US" sz="3600" dirty="0"/>
              <a:t>5. What steps can you take to be </a:t>
            </a:r>
            <a:r>
              <a:rPr lang="en-US" sz="3600" dirty="0">
                <a:highlight>
                  <a:srgbClr val="FFFF00"/>
                </a:highlight>
              </a:rPr>
              <a:t>better prepared for cross-cultural </a:t>
            </a:r>
            <a:r>
              <a:rPr lang="en-US" sz="3600" dirty="0"/>
              <a:t>assignments?</a:t>
            </a:r>
          </a:p>
        </p:txBody>
      </p:sp>
      <p:sp>
        <p:nvSpPr>
          <p:cNvPr id="4" name="Text Placeholder 3"/>
          <p:cNvSpPr>
            <a:spLocks noGrp="1"/>
          </p:cNvSpPr>
          <p:nvPr>
            <p:ph type="body" sz="quarter" idx="14"/>
          </p:nvPr>
        </p:nvSpPr>
        <p:spPr>
          <a:xfrm>
            <a:off x="1981200" y="1698172"/>
            <a:ext cx="8062912" cy="4805370"/>
          </a:xfrm>
        </p:spPr>
        <p:txBody>
          <a:bodyPr>
            <a:normAutofit lnSpcReduction="10000"/>
          </a:bodyPr>
          <a:lstStyle/>
          <a:p>
            <a:pPr marL="0" indent="0">
              <a:buNone/>
            </a:pPr>
            <a:r>
              <a:rPr lang="en-US" b="1" cap="all" dirty="0"/>
              <a:t>Concept Check</a:t>
            </a:r>
          </a:p>
          <a:p>
            <a:pPr marL="742950" indent="-742950">
              <a:buFont typeface="+mj-lt"/>
              <a:buAutoNum type="arabicPeriod"/>
            </a:pPr>
            <a:r>
              <a:rPr lang="en-US" sz="3600" dirty="0"/>
              <a:t>How should training for cross-cultural assignments be implemented?</a:t>
            </a:r>
          </a:p>
          <a:p>
            <a:pPr marL="0" indent="0">
              <a:buNone/>
            </a:pPr>
            <a:endParaRPr lang="en-US" sz="3600" dirty="0"/>
          </a:p>
          <a:p>
            <a:pPr lvl="2">
              <a:buFont typeface="Wingdings" panose="05000000000000000000" pitchFamily="2" charset="2"/>
              <a:buChar char="v"/>
            </a:pPr>
            <a:r>
              <a:rPr lang="en-US" sz="2800" dirty="0"/>
              <a:t>Japanese business cards</a:t>
            </a:r>
          </a:p>
          <a:p>
            <a:pPr lvl="2">
              <a:buFont typeface="Wingdings" panose="05000000000000000000" pitchFamily="2" charset="2"/>
              <a:buChar char="v"/>
            </a:pPr>
            <a:r>
              <a:rPr lang="en-US" sz="2800" dirty="0"/>
              <a:t>Danish Beers on Friday at 2:30</a:t>
            </a:r>
          </a:p>
          <a:p>
            <a:pPr lvl="2">
              <a:buFont typeface="Wingdings" panose="05000000000000000000" pitchFamily="2" charset="2"/>
              <a:buChar char="v"/>
            </a:pPr>
            <a:r>
              <a:rPr lang="en-US" sz="2800" dirty="0"/>
              <a:t>Dutch coffee / water</a:t>
            </a:r>
          </a:p>
          <a:p>
            <a:pPr lvl="2">
              <a:buFont typeface="Wingdings" panose="05000000000000000000" pitchFamily="2" charset="2"/>
              <a:buChar char="v"/>
            </a:pPr>
            <a:endParaRPr lang="en-US" sz="2800" dirty="0"/>
          </a:p>
          <a:p>
            <a:pPr lvl="2">
              <a:buFont typeface="Wingdings" panose="05000000000000000000" pitchFamily="2" charset="2"/>
              <a:buChar char="v"/>
            </a:pPr>
            <a:r>
              <a:rPr lang="en-US" sz="2800" dirty="0"/>
              <a:t>German precise, Australians relaxed, Italian emotional </a:t>
            </a:r>
          </a:p>
          <a:p>
            <a:pPr marL="1771650" lvl="2" indent="-742950">
              <a:buFont typeface="+mj-lt"/>
              <a:buAutoNum type="arabicPeriod"/>
            </a:pPr>
            <a:endParaRPr lang="en-US" sz="2800" dirty="0"/>
          </a:p>
        </p:txBody>
      </p:sp>
    </p:spTree>
    <p:extLst>
      <p:ext uri="{BB962C8B-B14F-4D97-AF65-F5344CB8AC3E}">
        <p14:creationId xmlns:p14="http://schemas.microsoft.com/office/powerpoint/2010/main" val="3742814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b="0" dirty="0"/>
              <a:t>6. What are the main strategies that companies can use to go international?</a:t>
            </a:r>
            <a:endParaRPr lang="en-US" sz="3600" dirty="0"/>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How and why do companies take various approaches to global operations?</a:t>
            </a:r>
          </a:p>
          <a:p>
            <a:pPr marL="514350" indent="-514350">
              <a:buFont typeface="+mj-lt"/>
              <a:buAutoNum type="arabicPeriod"/>
            </a:pPr>
            <a:endParaRPr lang="en-US" sz="3600" dirty="0"/>
          </a:p>
        </p:txBody>
      </p:sp>
    </p:spTree>
    <p:extLst>
      <p:ext uri="{BB962C8B-B14F-4D97-AF65-F5344CB8AC3E}">
        <p14:creationId xmlns:p14="http://schemas.microsoft.com/office/powerpoint/2010/main" val="2414690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423C-41CD-4242-B1E4-60D1D0AABBA4}"/>
              </a:ext>
            </a:extLst>
          </p:cNvPr>
          <p:cNvSpPr>
            <a:spLocks noGrp="1"/>
          </p:cNvSpPr>
          <p:nvPr>
            <p:ph type="title"/>
          </p:nvPr>
        </p:nvSpPr>
        <p:spPr/>
        <p:txBody>
          <a:bodyPr/>
          <a:lstStyle/>
          <a:p>
            <a:r>
              <a:rPr lang="en-US" dirty="0"/>
              <a:t>Table 6.10  Myths About Exporting and Counterarguments</a:t>
            </a:r>
          </a:p>
        </p:txBody>
      </p:sp>
      <p:graphicFrame>
        <p:nvGraphicFramePr>
          <p:cNvPr id="5" name="Table 4">
            <a:extLst>
              <a:ext uri="{FF2B5EF4-FFF2-40B4-BE49-F238E27FC236}">
                <a16:creationId xmlns:a16="http://schemas.microsoft.com/office/drawing/2014/main" id="{8B4B8659-36A4-42A6-9D39-1BA46784C5A1}"/>
              </a:ext>
            </a:extLst>
          </p:cNvPr>
          <p:cNvGraphicFramePr>
            <a:graphicFrameLocks noGrp="1"/>
          </p:cNvGraphicFramePr>
          <p:nvPr>
            <p:extLst>
              <p:ext uri="{D42A27DB-BD31-4B8C-83A1-F6EECF244321}">
                <p14:modId xmlns:p14="http://schemas.microsoft.com/office/powerpoint/2010/main" val="4149829443"/>
              </p:ext>
            </p:extLst>
          </p:nvPr>
        </p:nvGraphicFramePr>
        <p:xfrm>
          <a:off x="921297" y="940683"/>
          <a:ext cx="10349406" cy="5203404"/>
        </p:xfrm>
        <a:graphic>
          <a:graphicData uri="http://schemas.openxmlformats.org/drawingml/2006/table">
            <a:tbl>
              <a:tblPr/>
              <a:tblGrid>
                <a:gridCol w="5174703">
                  <a:extLst>
                    <a:ext uri="{9D8B030D-6E8A-4147-A177-3AD203B41FA5}">
                      <a16:colId xmlns:a16="http://schemas.microsoft.com/office/drawing/2014/main" val="1398664447"/>
                    </a:ext>
                  </a:extLst>
                </a:gridCol>
                <a:gridCol w="5174703">
                  <a:extLst>
                    <a:ext uri="{9D8B030D-6E8A-4147-A177-3AD203B41FA5}">
                      <a16:colId xmlns:a16="http://schemas.microsoft.com/office/drawing/2014/main" val="1842855259"/>
                    </a:ext>
                  </a:extLst>
                </a:gridCol>
              </a:tblGrid>
              <a:tr h="359979">
                <a:tc>
                  <a:txBody>
                    <a:bodyPr/>
                    <a:lstStyle/>
                    <a:p>
                      <a:pPr algn="l" fontAlgn="b"/>
                      <a:r>
                        <a:rPr lang="en-US" sz="1800" b="1">
                          <a:effectLst/>
                        </a:rPr>
                        <a:t>Myths</a:t>
                      </a:r>
                    </a:p>
                  </a:txBody>
                  <a:tcPr marL="89995" marR="89995" marT="44997" marB="44997"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800" b="1">
                          <a:effectLst/>
                        </a:rPr>
                        <a:t>Reality</a:t>
                      </a:r>
                    </a:p>
                  </a:txBody>
                  <a:tcPr marL="89995" marR="89995" marT="44997" marB="44997"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942617442"/>
                  </a:ext>
                </a:extLst>
              </a:tr>
              <a:tr h="899948">
                <a:tc>
                  <a:txBody>
                    <a:bodyPr/>
                    <a:lstStyle/>
                    <a:p>
                      <a:pPr fontAlgn="ctr"/>
                      <a:r>
                        <a:rPr lang="en-US" sz="1800">
                          <a:effectLst/>
                        </a:rPr>
                        <a:t>Exporting is risky.</a:t>
                      </a:r>
                    </a:p>
                  </a:txBody>
                  <a:tcPr marL="89995" marR="89995" marT="44997" marB="4499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800" dirty="0">
                          <a:effectLst/>
                        </a:rPr>
                        <a:t>Selling domestically is as difficult as exporting to some markets. Additionally, not all markets are necessarily risky.</a:t>
                      </a:r>
                    </a:p>
                  </a:txBody>
                  <a:tcPr marL="89995" marR="89995" marT="44997" marB="44997"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4196145132"/>
                  </a:ext>
                </a:extLst>
              </a:tr>
              <a:tr h="629964">
                <a:tc>
                  <a:txBody>
                    <a:bodyPr/>
                    <a:lstStyle/>
                    <a:p>
                      <a:pPr fontAlgn="ctr"/>
                      <a:r>
                        <a:rPr lang="en-US" sz="1800">
                          <a:effectLst/>
                        </a:rPr>
                        <a:t>It is difficult to get paid for exports.</a:t>
                      </a:r>
                    </a:p>
                  </a:txBody>
                  <a:tcPr marL="89995" marR="89995" marT="44997" marB="44997" anchor="ctr">
                    <a:lnL>
                      <a:noFill/>
                    </a:lnL>
                    <a:lnR>
                      <a:noFill/>
                    </a:lnR>
                    <a:lnT>
                      <a:noFill/>
                    </a:lnT>
                    <a:lnB>
                      <a:noFill/>
                    </a:lnB>
                  </a:tcPr>
                </a:tc>
                <a:tc>
                  <a:txBody>
                    <a:bodyPr/>
                    <a:lstStyle/>
                    <a:p>
                      <a:pPr fontAlgn="ctr"/>
                      <a:r>
                        <a:rPr lang="en-US" sz="1800">
                          <a:effectLst/>
                        </a:rPr>
                        <a:t>Buying and selling internationally is now fairly routine. There are numerous ways to ensure reliable payment.</a:t>
                      </a:r>
                    </a:p>
                  </a:txBody>
                  <a:tcPr marL="89995" marR="89995" marT="44997" marB="44997" anchor="ctr">
                    <a:lnL>
                      <a:noFill/>
                    </a:lnL>
                    <a:lnR>
                      <a:noFill/>
                    </a:lnR>
                    <a:lnT>
                      <a:noFill/>
                    </a:lnT>
                    <a:lnB>
                      <a:noFill/>
                    </a:lnB>
                  </a:tcPr>
                </a:tc>
                <a:extLst>
                  <a:ext uri="{0D108BD9-81ED-4DB2-BD59-A6C34878D82A}">
                    <a16:rowId xmlns:a16="http://schemas.microsoft.com/office/drawing/2014/main" val="3174007840"/>
                  </a:ext>
                </a:extLst>
              </a:tr>
              <a:tr h="899948">
                <a:tc>
                  <a:txBody>
                    <a:bodyPr/>
                    <a:lstStyle/>
                    <a:p>
                      <a:pPr fontAlgn="ctr"/>
                      <a:r>
                        <a:rPr lang="en-US" sz="1800">
                          <a:effectLst/>
                        </a:rPr>
                        <a:t>Exporting is so complicated.</a:t>
                      </a:r>
                    </a:p>
                  </a:txBody>
                  <a:tcPr marL="89995" marR="89995" marT="44997" marB="44997" anchor="ctr">
                    <a:lnL>
                      <a:noFill/>
                    </a:lnL>
                    <a:lnR>
                      <a:noFill/>
                    </a:lnR>
                    <a:lnT>
                      <a:noFill/>
                    </a:lnT>
                    <a:lnB>
                      <a:noFill/>
                    </a:lnB>
                    <a:solidFill>
                      <a:srgbClr val="F9F9F9"/>
                    </a:solidFill>
                  </a:tcPr>
                </a:tc>
                <a:tc>
                  <a:txBody>
                    <a:bodyPr/>
                    <a:lstStyle/>
                    <a:p>
                      <a:pPr fontAlgn="ctr"/>
                      <a:r>
                        <a:rPr lang="en-US" sz="1800">
                          <a:effectLst/>
                        </a:rPr>
                        <a:t>Exporting requires minimal paperwork. It is now very easy to search for buyers using the internet. There are many intermediaries available to help with exports.</a:t>
                      </a:r>
                    </a:p>
                  </a:txBody>
                  <a:tcPr marL="89995" marR="89995" marT="44997" marB="44997" anchor="ctr">
                    <a:lnL>
                      <a:noFill/>
                    </a:lnL>
                    <a:lnR>
                      <a:noFill/>
                    </a:lnR>
                    <a:lnT>
                      <a:noFill/>
                    </a:lnT>
                    <a:lnB>
                      <a:noFill/>
                    </a:lnB>
                    <a:solidFill>
                      <a:srgbClr val="F9F9F9"/>
                    </a:solidFill>
                  </a:tcPr>
                </a:tc>
                <a:extLst>
                  <a:ext uri="{0D108BD9-81ED-4DB2-BD59-A6C34878D82A}">
                    <a16:rowId xmlns:a16="http://schemas.microsoft.com/office/drawing/2014/main" val="4215530878"/>
                  </a:ext>
                </a:extLst>
              </a:tr>
              <a:tr h="899948">
                <a:tc>
                  <a:txBody>
                    <a:bodyPr/>
                    <a:lstStyle/>
                    <a:p>
                      <a:pPr fontAlgn="ctr"/>
                      <a:r>
                        <a:rPr lang="en-US" sz="1800" dirty="0">
                          <a:effectLst/>
                        </a:rPr>
                        <a:t>I can’t succeed because I don’t speak another language.</a:t>
                      </a:r>
                    </a:p>
                  </a:txBody>
                  <a:tcPr marL="89995" marR="89995" marT="44997" marB="44997" anchor="ctr">
                    <a:lnL>
                      <a:noFill/>
                    </a:lnL>
                    <a:lnR>
                      <a:noFill/>
                    </a:lnR>
                    <a:lnT>
                      <a:noFill/>
                    </a:lnT>
                    <a:lnB>
                      <a:noFill/>
                    </a:lnB>
                  </a:tcPr>
                </a:tc>
                <a:tc>
                  <a:txBody>
                    <a:bodyPr/>
                    <a:lstStyle/>
                    <a:p>
                      <a:pPr fontAlgn="ctr"/>
                      <a:r>
                        <a:rPr lang="en-US" sz="1800">
                          <a:effectLst/>
                        </a:rPr>
                        <a:t>As mentioned in the chapter, there are many organizations offering help with translation etc. Setting up global websites can be seamless now.</a:t>
                      </a:r>
                    </a:p>
                  </a:txBody>
                  <a:tcPr marL="89995" marR="89995" marT="44997" marB="44997" anchor="ctr">
                    <a:lnL>
                      <a:noFill/>
                    </a:lnL>
                    <a:lnR>
                      <a:noFill/>
                    </a:lnR>
                    <a:lnT>
                      <a:noFill/>
                    </a:lnT>
                    <a:lnB>
                      <a:noFill/>
                    </a:lnB>
                  </a:tcPr>
                </a:tc>
                <a:extLst>
                  <a:ext uri="{0D108BD9-81ED-4DB2-BD59-A6C34878D82A}">
                    <a16:rowId xmlns:a16="http://schemas.microsoft.com/office/drawing/2014/main" val="2502820142"/>
                  </a:ext>
                </a:extLst>
              </a:tr>
              <a:tr h="899948">
                <a:tc>
                  <a:txBody>
                    <a:bodyPr/>
                    <a:lstStyle/>
                    <a:p>
                      <a:pPr fontAlgn="ctr"/>
                      <a:r>
                        <a:rPr lang="en-US" sz="1800">
                          <a:effectLst/>
                        </a:rPr>
                        <a:t>My product won’t do well in other markets.</a:t>
                      </a:r>
                    </a:p>
                  </a:txBody>
                  <a:tcPr marL="89995" marR="89995" marT="44997" marB="44997" anchor="ctr">
                    <a:lnL>
                      <a:noFill/>
                    </a:lnL>
                    <a:lnR>
                      <a:noFill/>
                    </a:lnR>
                    <a:lnT>
                      <a:noFill/>
                    </a:lnT>
                    <a:lnB>
                      <a:noFill/>
                    </a:lnB>
                    <a:solidFill>
                      <a:srgbClr val="F9F9F9"/>
                    </a:solidFill>
                  </a:tcPr>
                </a:tc>
                <a:tc>
                  <a:txBody>
                    <a:bodyPr/>
                    <a:lstStyle/>
                    <a:p>
                      <a:pPr fontAlgn="ctr"/>
                      <a:r>
                        <a:rPr lang="en-US" sz="1800" dirty="0">
                          <a:effectLst/>
                        </a:rPr>
                        <a:t>If you do well in the U.S., your product will probably do well in other countries. There are many services available to test the market.</a:t>
                      </a:r>
                    </a:p>
                  </a:txBody>
                  <a:tcPr marL="89995" marR="89995" marT="44997" marB="44997" anchor="ctr">
                    <a:lnL>
                      <a:noFill/>
                    </a:lnL>
                    <a:lnR>
                      <a:noFill/>
                    </a:lnR>
                    <a:lnT>
                      <a:noFill/>
                    </a:lnT>
                    <a:lnB>
                      <a:noFill/>
                    </a:lnB>
                    <a:solidFill>
                      <a:srgbClr val="F9F9F9"/>
                    </a:solidFill>
                  </a:tcPr>
                </a:tc>
                <a:extLst>
                  <a:ext uri="{0D108BD9-81ED-4DB2-BD59-A6C34878D82A}">
                    <a16:rowId xmlns:a16="http://schemas.microsoft.com/office/drawing/2014/main" val="449512143"/>
                  </a:ext>
                </a:extLst>
              </a:tr>
            </a:tbl>
          </a:graphicData>
        </a:graphic>
      </p:graphicFrame>
      <p:sp>
        <p:nvSpPr>
          <p:cNvPr id="6" name="TextBox 5">
            <a:extLst>
              <a:ext uri="{FF2B5EF4-FFF2-40B4-BE49-F238E27FC236}">
                <a16:creationId xmlns:a16="http://schemas.microsoft.com/office/drawing/2014/main" id="{2438B1D2-65D6-4B5E-9BCB-3478D222F87E}"/>
              </a:ext>
            </a:extLst>
          </p:cNvPr>
          <p:cNvSpPr txBox="1"/>
          <p:nvPr/>
        </p:nvSpPr>
        <p:spPr>
          <a:xfrm>
            <a:off x="304800" y="6544103"/>
            <a:ext cx="8345554" cy="400110"/>
          </a:xfrm>
          <a:prstGeom prst="rect">
            <a:avLst/>
          </a:prstGeom>
          <a:noFill/>
        </p:spPr>
        <p:txBody>
          <a:bodyPr wrap="none" rtlCol="0">
            <a:spAutoFit/>
          </a:bodyPr>
          <a:lstStyle/>
          <a:p>
            <a:r>
              <a:rPr lang="en-US" sz="1000" dirty="0"/>
              <a:t>Based on U.S Department of Commerce, "A basic guide to exporting," 11th edition, 2015, </a:t>
            </a:r>
            <a:r>
              <a:rPr lang="en-US" sz="1000" u="sng" dirty="0"/>
              <a:t>https://www.export.gov/article?id=Why-Companies-should-export</a:t>
            </a:r>
            <a:endParaRPr lang="en-US" sz="1000" dirty="0"/>
          </a:p>
          <a:p>
            <a:endParaRPr lang="en-US" sz="1000" dirty="0"/>
          </a:p>
        </p:txBody>
      </p:sp>
    </p:spTree>
    <p:extLst>
      <p:ext uri="{BB962C8B-B14F-4D97-AF65-F5344CB8AC3E}">
        <p14:creationId xmlns:p14="http://schemas.microsoft.com/office/powerpoint/2010/main" val="946414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C7E6-B584-43D0-859E-27E311C2D0FA}"/>
              </a:ext>
            </a:extLst>
          </p:cNvPr>
          <p:cNvSpPr>
            <a:spLocks noGrp="1"/>
          </p:cNvSpPr>
          <p:nvPr>
            <p:ph type="title"/>
          </p:nvPr>
        </p:nvSpPr>
        <p:spPr/>
        <p:txBody>
          <a:bodyPr/>
          <a:lstStyle/>
          <a:p>
            <a:r>
              <a:rPr lang="en-US" dirty="0"/>
              <a:t>Exhibit 6.8</a:t>
            </a:r>
            <a:r>
              <a:rPr lang="en-US" b="0" dirty="0"/>
              <a:t> </a:t>
            </a:r>
            <a:r>
              <a:rPr lang="en-US" dirty="0"/>
              <a:t>Reasons to Enter Strategic Alliances</a:t>
            </a:r>
          </a:p>
        </p:txBody>
      </p:sp>
      <p:pic>
        <p:nvPicPr>
          <p:cNvPr id="6" name="Picture 5" descr="The vertical bar graph shows the main benefits foreign companies expect to gain from strategic alliances. The vertical axis represents the benefits. The horizontal axis of the graph ranges from 3.4 to 4.1 in increments of 0.1. The data represented in the graph (from top to bottom) appears as follows:  Migration of business risk, 3.6; Direct management and control of business activities, 3.6; Access to the Chinese/Foreign party's resources and competency, 3.8; Cost reduction, 3.9; Mandatory partnership in China, 4. ">
            <a:extLst>
              <a:ext uri="{FF2B5EF4-FFF2-40B4-BE49-F238E27FC236}">
                <a16:creationId xmlns:a16="http://schemas.microsoft.com/office/drawing/2014/main" id="{26EBACD2-46CB-4A5F-9054-59961B1C6683}"/>
              </a:ext>
            </a:extLst>
          </p:cNvPr>
          <p:cNvPicPr>
            <a:picLocks noChangeAspect="1"/>
          </p:cNvPicPr>
          <p:nvPr/>
        </p:nvPicPr>
        <p:blipFill>
          <a:blip r:embed="rId2"/>
          <a:stretch>
            <a:fillRect/>
          </a:stretch>
        </p:blipFill>
        <p:spPr>
          <a:xfrm>
            <a:off x="1351005" y="1210707"/>
            <a:ext cx="9117942" cy="4831850"/>
          </a:xfrm>
          <a:prstGeom prst="rect">
            <a:avLst/>
          </a:prstGeom>
        </p:spPr>
      </p:pic>
      <p:sp>
        <p:nvSpPr>
          <p:cNvPr id="7" name="TextBox 6">
            <a:extLst>
              <a:ext uri="{FF2B5EF4-FFF2-40B4-BE49-F238E27FC236}">
                <a16:creationId xmlns:a16="http://schemas.microsoft.com/office/drawing/2014/main" id="{DBF169FA-8F5B-4B35-986D-D4348B8FC723}"/>
              </a:ext>
            </a:extLst>
          </p:cNvPr>
          <p:cNvSpPr txBox="1"/>
          <p:nvPr/>
        </p:nvSpPr>
        <p:spPr>
          <a:xfrm>
            <a:off x="609601" y="6307494"/>
            <a:ext cx="10456506" cy="400110"/>
          </a:xfrm>
          <a:prstGeom prst="rect">
            <a:avLst/>
          </a:prstGeom>
          <a:noFill/>
        </p:spPr>
        <p:txBody>
          <a:bodyPr wrap="square" rtlCol="0">
            <a:spAutoFit/>
          </a:bodyPr>
          <a:lstStyle/>
          <a:p>
            <a:r>
              <a:rPr lang="en-US" sz="1000" dirty="0"/>
              <a:t>Based on PWC, 2015, “Courting China Inc: Expectations, pitfalls, and success factors of Sino-foreign business partnerships in China,” </a:t>
            </a:r>
            <a:r>
              <a:rPr lang="en-US" sz="1000" u="sng" dirty="0"/>
              <a:t>http://www.pwccn.com/webmedia/doc/635705701963346674_china_joint_venture.pdf</a:t>
            </a:r>
            <a:endParaRPr lang="en-US" sz="1000" dirty="0"/>
          </a:p>
        </p:txBody>
      </p:sp>
    </p:spTree>
    <p:extLst>
      <p:ext uri="{BB962C8B-B14F-4D97-AF65-F5344CB8AC3E}">
        <p14:creationId xmlns:p14="http://schemas.microsoft.com/office/powerpoint/2010/main" val="408590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Autofit/>
          </a:bodyPr>
          <a:lstStyle/>
          <a:p>
            <a:pPr marL="514350" indent="-514350"/>
            <a:r>
              <a:rPr lang="en-US" sz="3600" dirty="0"/>
              <a:t>7. Why might it be necessary for a company to go international, and how might it accomplish this goal?</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742950" indent="-742950">
              <a:buFont typeface="+mj-lt"/>
              <a:buAutoNum type="arabicPeriod"/>
            </a:pPr>
            <a:r>
              <a:rPr lang="en-US" sz="3600" dirty="0"/>
              <a:t>What are the factors and approaches that organizations can take when deciding to go global?</a:t>
            </a:r>
          </a:p>
          <a:p>
            <a:pPr marL="742950" indent="-742950">
              <a:buFont typeface="+mj-lt"/>
              <a:buAutoNum type="arabicPeriod"/>
            </a:pPr>
            <a:r>
              <a:rPr lang="en-US" sz="3600" dirty="0"/>
              <a:t>License, Franchise (page 191, 192)</a:t>
            </a:r>
          </a:p>
        </p:txBody>
      </p:sp>
      <p:sp>
        <p:nvSpPr>
          <p:cNvPr id="5" name="Rectangle 4">
            <a:extLst>
              <a:ext uri="{FF2B5EF4-FFF2-40B4-BE49-F238E27FC236}">
                <a16:creationId xmlns:a16="http://schemas.microsoft.com/office/drawing/2014/main" id="{541D83DD-CF0A-4FD2-AA95-724C42ACD093}"/>
              </a:ext>
            </a:extLst>
          </p:cNvPr>
          <p:cNvSpPr/>
          <p:nvPr/>
        </p:nvSpPr>
        <p:spPr>
          <a:xfrm>
            <a:off x="711200" y="6201175"/>
            <a:ext cx="10856686" cy="415498"/>
          </a:xfrm>
          <a:prstGeom prst="rect">
            <a:avLst/>
          </a:prstGeom>
        </p:spPr>
        <p:txBody>
          <a:bodyPr wrap="square">
            <a:spAutoFit/>
          </a:bodyPr>
          <a:lstStyle/>
          <a:p>
            <a:r>
              <a:rPr lang="en-US" sz="1050" dirty="0">
                <a:latin typeface="Arial" panose="020B0604020202020204" pitchFamily="34" charset="0"/>
              </a:rPr>
              <a:t>This OpenStax ancillary resource is © Rice University under a CC-BY 4.0 International license; it may be reproduced or modified but must be attributed to OpenStax, Rice University and any changes must be noted.</a:t>
            </a:r>
            <a:endParaRPr lang="en-US"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76116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173029" cy="1857829"/>
          </a:xfrm>
        </p:spPr>
        <p:txBody>
          <a:bodyPr>
            <a:normAutofit/>
          </a:bodyPr>
          <a:lstStyle/>
          <a:p>
            <a:r>
              <a:rPr lang="en-US" dirty="0"/>
              <a:t>Exhibit 6.2</a:t>
            </a:r>
            <a:r>
              <a:rPr lang="en-US" b="0" dirty="0"/>
              <a:t> </a:t>
            </a:r>
            <a:r>
              <a:rPr lang="en-US" dirty="0"/>
              <a:t>Foreign Direct Investment Inflows from Other Countries</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7088800" cy="246221"/>
          </a:xfrm>
          <a:prstGeom prst="rect">
            <a:avLst/>
          </a:prstGeom>
          <a:noFill/>
        </p:spPr>
        <p:txBody>
          <a:bodyPr wrap="none" rtlCol="0">
            <a:spAutoFit/>
          </a:bodyPr>
          <a:lstStyle/>
          <a:p>
            <a:r>
              <a:rPr lang="en-US" sz="1000" dirty="0"/>
              <a:t>Based on: UNCTAD, 2016, </a:t>
            </a:r>
            <a:r>
              <a:rPr lang="en-US" sz="1000" i="1" dirty="0"/>
              <a:t>World Investment Report, 2016</a:t>
            </a:r>
            <a:r>
              <a:rPr lang="en-US" sz="1000" dirty="0"/>
              <a:t>. (Attribution: Copyright Rice University, OpenStax, under CC-BY 4.0 license)</a:t>
            </a:r>
          </a:p>
        </p:txBody>
      </p:sp>
      <p:pic>
        <p:nvPicPr>
          <p:cNvPr id="4" name="Picture 3" descr="A vertical bar graph shows the top 15 recipients of Foreign direct investment in 2016. The vertical axis ranges from 0 to 400 in increments of 50. The horizontal axis of the graph represents the names of different countries from left to right. The data represented in the graph is as follows:  USA, 375; Hong Kong, 175; China, 135; Ireland, 100; Netherlands, 75; Switzerland, 70; Singapore, 62; Brazil, 60; Canada, 50; India, 45; France, 42; U K, 40; Germany, 30; Belgium, 30; Mexico, 25. All values are approximated.">
            <a:extLst>
              <a:ext uri="{FF2B5EF4-FFF2-40B4-BE49-F238E27FC236}">
                <a16:creationId xmlns:a16="http://schemas.microsoft.com/office/drawing/2014/main" id="{179013AF-EA89-49D6-B385-D533063E3625}"/>
              </a:ext>
            </a:extLst>
          </p:cNvPr>
          <p:cNvPicPr>
            <a:picLocks noChangeAspect="1"/>
          </p:cNvPicPr>
          <p:nvPr/>
        </p:nvPicPr>
        <p:blipFill>
          <a:blip r:embed="rId2"/>
          <a:stretch>
            <a:fillRect/>
          </a:stretch>
        </p:blipFill>
        <p:spPr>
          <a:xfrm>
            <a:off x="2362479" y="1125083"/>
            <a:ext cx="7539135" cy="54644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475944" y="241327"/>
            <a:ext cx="8062911" cy="1456845"/>
          </a:xfrm>
        </p:spPr>
        <p:txBody>
          <a:bodyPr>
            <a:noAutofit/>
          </a:bodyPr>
          <a:lstStyle/>
          <a:p>
            <a:r>
              <a:rPr lang="en-US" sz="3600" dirty="0"/>
              <a:t>1. Why is it important to understand and appreciate the importance of international management in today’s world?</a:t>
            </a:r>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Describe the lowering of trade barriers and its impact on international business.</a:t>
            </a:r>
          </a:p>
          <a:p>
            <a:pPr marL="514350" indent="-514350">
              <a:buFont typeface="+mj-lt"/>
              <a:buAutoNum type="arabicPeriod"/>
            </a:pPr>
            <a:r>
              <a:rPr lang="en-US" sz="3600" dirty="0"/>
              <a:t>What is foreign direct investment?</a:t>
            </a:r>
          </a:p>
          <a:p>
            <a:pPr marL="514350" indent="-514350">
              <a:buFont typeface="+mj-lt"/>
              <a:buAutoNum type="arabicPeriod"/>
            </a:pPr>
            <a:r>
              <a:rPr lang="en-US" sz="3600" dirty="0"/>
              <a:t>What has the role of the Internet had on international business?</a:t>
            </a:r>
          </a:p>
        </p:txBody>
      </p:sp>
    </p:spTree>
    <p:extLst>
      <p:ext uri="{BB962C8B-B14F-4D97-AF65-F5344CB8AC3E}">
        <p14:creationId xmlns:p14="http://schemas.microsoft.com/office/powerpoint/2010/main" val="312592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6.1 Hofstede’s Model of National Culture</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9300944" cy="400110"/>
          </a:xfrm>
          <a:prstGeom prst="rect">
            <a:avLst/>
          </a:prstGeom>
          <a:noFill/>
        </p:spPr>
        <p:txBody>
          <a:bodyPr wrap="none" rtlCol="0">
            <a:spAutoFit/>
          </a:bodyPr>
          <a:lstStyle/>
          <a:p>
            <a:r>
              <a:rPr lang="en-US" sz="1000" dirty="0"/>
              <a:t>Adapted from Geert Hofstede, “</a:t>
            </a:r>
            <a:r>
              <a:rPr lang="en-US" sz="1000" i="1" dirty="0"/>
              <a:t>Culture’s consequences: Comparing values, behaviors and institutions across nations</a:t>
            </a:r>
            <a:r>
              <a:rPr lang="en-US" sz="1000" dirty="0"/>
              <a:t>,” 2nd edition, 2001, Thousand Oaks, CA: Sage Publications.</a:t>
            </a:r>
          </a:p>
          <a:p>
            <a:r>
              <a:rPr lang="en-US" sz="1000" dirty="0"/>
              <a:t> (Attribution: Copyright Rice University, OpenStax, under CC-BY 4.0 license)</a:t>
            </a:r>
          </a:p>
        </p:txBody>
      </p:sp>
      <p:graphicFrame>
        <p:nvGraphicFramePr>
          <p:cNvPr id="3" name="Table 2">
            <a:extLst>
              <a:ext uri="{FF2B5EF4-FFF2-40B4-BE49-F238E27FC236}">
                <a16:creationId xmlns:a16="http://schemas.microsoft.com/office/drawing/2014/main" id="{1078959F-9AB2-41EB-80C3-A04D5B33449C}"/>
              </a:ext>
            </a:extLst>
          </p:cNvPr>
          <p:cNvGraphicFramePr>
            <a:graphicFrameLocks noGrp="1"/>
          </p:cNvGraphicFramePr>
          <p:nvPr>
            <p:extLst>
              <p:ext uri="{D42A27DB-BD31-4B8C-83A1-F6EECF244321}">
                <p14:modId xmlns:p14="http://schemas.microsoft.com/office/powerpoint/2010/main" val="154744890"/>
              </p:ext>
            </p:extLst>
          </p:nvPr>
        </p:nvGraphicFramePr>
        <p:xfrm>
          <a:off x="911599" y="900862"/>
          <a:ext cx="10619920" cy="5412307"/>
        </p:xfrm>
        <a:graphic>
          <a:graphicData uri="http://schemas.openxmlformats.org/drawingml/2006/table">
            <a:tbl>
              <a:tblPr/>
              <a:tblGrid>
                <a:gridCol w="2212524">
                  <a:extLst>
                    <a:ext uri="{9D8B030D-6E8A-4147-A177-3AD203B41FA5}">
                      <a16:colId xmlns:a16="http://schemas.microsoft.com/office/drawing/2014/main" val="1299336119"/>
                    </a:ext>
                  </a:extLst>
                </a:gridCol>
                <a:gridCol w="2101849">
                  <a:extLst>
                    <a:ext uri="{9D8B030D-6E8A-4147-A177-3AD203B41FA5}">
                      <a16:colId xmlns:a16="http://schemas.microsoft.com/office/drawing/2014/main" val="4256480376"/>
                    </a:ext>
                  </a:extLst>
                </a:gridCol>
                <a:gridCol w="2101849">
                  <a:extLst>
                    <a:ext uri="{9D8B030D-6E8A-4147-A177-3AD203B41FA5}">
                      <a16:colId xmlns:a16="http://schemas.microsoft.com/office/drawing/2014/main" val="2897409676"/>
                    </a:ext>
                  </a:extLst>
                </a:gridCol>
                <a:gridCol w="2101849">
                  <a:extLst>
                    <a:ext uri="{9D8B030D-6E8A-4147-A177-3AD203B41FA5}">
                      <a16:colId xmlns:a16="http://schemas.microsoft.com/office/drawing/2014/main" val="519885379"/>
                    </a:ext>
                  </a:extLst>
                </a:gridCol>
                <a:gridCol w="2101849">
                  <a:extLst>
                    <a:ext uri="{9D8B030D-6E8A-4147-A177-3AD203B41FA5}">
                      <a16:colId xmlns:a16="http://schemas.microsoft.com/office/drawing/2014/main" val="3720806606"/>
                    </a:ext>
                  </a:extLst>
                </a:gridCol>
              </a:tblGrid>
              <a:tr h="565912">
                <a:tc>
                  <a:txBody>
                    <a:bodyPr/>
                    <a:lstStyle/>
                    <a:p>
                      <a:pPr algn="l" fontAlgn="b"/>
                      <a:r>
                        <a:rPr lang="en-US" sz="1600" b="1">
                          <a:effectLst/>
                        </a:rPr>
                        <a:t>Countries</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Power Distance</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Individualism</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Uncertainty Avoidance</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600" b="1">
                          <a:effectLst/>
                        </a:rPr>
                        <a:t>Masculinity</a:t>
                      </a:r>
                    </a:p>
                  </a:txBody>
                  <a:tcPr marL="70536" marR="70536" marT="35268" marB="35268"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85266462"/>
                  </a:ext>
                </a:extLst>
              </a:tr>
              <a:tr h="323093">
                <a:tc>
                  <a:txBody>
                    <a:bodyPr/>
                    <a:lstStyle/>
                    <a:p>
                      <a:pPr fontAlgn="ctr"/>
                      <a:r>
                        <a:rPr lang="en-US" sz="1600" b="1" dirty="0">
                          <a:effectLst/>
                        </a:rPr>
                        <a:t>Australia</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r>
                        <a:rPr lang="en-US" sz="1600" dirty="0">
                          <a:effectLst/>
                        </a:rPr>
                        <a:t>High</a:t>
                      </a:r>
                    </a:p>
                  </a:txBody>
                  <a:tcPr marL="70536" marR="70536" marT="35268" marB="352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494736062"/>
                  </a:ext>
                </a:extLst>
              </a:tr>
              <a:tr h="323093">
                <a:tc>
                  <a:txBody>
                    <a:bodyPr/>
                    <a:lstStyle/>
                    <a:p>
                      <a:pPr fontAlgn="ctr"/>
                      <a:r>
                        <a:rPr lang="en-US" sz="1600" b="1">
                          <a:effectLst/>
                        </a:rPr>
                        <a:t>Canada</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extLst>
                  <a:ext uri="{0D108BD9-81ED-4DB2-BD59-A6C34878D82A}">
                    <a16:rowId xmlns:a16="http://schemas.microsoft.com/office/drawing/2014/main" val="3428104928"/>
                  </a:ext>
                </a:extLst>
              </a:tr>
              <a:tr h="323093">
                <a:tc>
                  <a:txBody>
                    <a:bodyPr/>
                    <a:lstStyle/>
                    <a:p>
                      <a:pPr fontAlgn="ctr"/>
                      <a:r>
                        <a:rPr lang="en-US" sz="1600" b="1">
                          <a:effectLst/>
                        </a:rPr>
                        <a:t>China</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3168007942"/>
                  </a:ext>
                </a:extLst>
              </a:tr>
              <a:tr h="323093">
                <a:tc>
                  <a:txBody>
                    <a:bodyPr/>
                    <a:lstStyle/>
                    <a:p>
                      <a:pPr fontAlgn="ctr"/>
                      <a:r>
                        <a:rPr lang="en-US" sz="1600" b="1">
                          <a:effectLst/>
                        </a:rPr>
                        <a:t>Germany</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extLst>
                  <a:ext uri="{0D108BD9-81ED-4DB2-BD59-A6C34878D82A}">
                    <a16:rowId xmlns:a16="http://schemas.microsoft.com/office/drawing/2014/main" val="725003155"/>
                  </a:ext>
                </a:extLst>
              </a:tr>
              <a:tr h="323093">
                <a:tc>
                  <a:txBody>
                    <a:bodyPr/>
                    <a:lstStyle/>
                    <a:p>
                      <a:pPr fontAlgn="ctr"/>
                      <a:r>
                        <a:rPr lang="en-US" sz="1600" b="1">
                          <a:effectLst/>
                        </a:rPr>
                        <a:t>Mexico</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1346514627"/>
                  </a:ext>
                </a:extLst>
              </a:tr>
              <a:tr h="323093">
                <a:tc>
                  <a:txBody>
                    <a:bodyPr/>
                    <a:lstStyle/>
                    <a:p>
                      <a:pPr fontAlgn="ctr"/>
                      <a:r>
                        <a:rPr lang="en-US" sz="1600" b="1">
                          <a:effectLst/>
                        </a:rPr>
                        <a:t>France</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extLst>
                  <a:ext uri="{0D108BD9-81ED-4DB2-BD59-A6C34878D82A}">
                    <a16:rowId xmlns:a16="http://schemas.microsoft.com/office/drawing/2014/main" val="3057509161"/>
                  </a:ext>
                </a:extLst>
              </a:tr>
              <a:tr h="323093">
                <a:tc>
                  <a:txBody>
                    <a:bodyPr/>
                    <a:lstStyle/>
                    <a:p>
                      <a:pPr fontAlgn="ctr"/>
                      <a:r>
                        <a:rPr lang="en-US" sz="1600" b="1">
                          <a:effectLst/>
                        </a:rPr>
                        <a:t>Spain</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2413908688"/>
                  </a:ext>
                </a:extLst>
              </a:tr>
              <a:tr h="323093">
                <a:tc>
                  <a:txBody>
                    <a:bodyPr/>
                    <a:lstStyle/>
                    <a:p>
                      <a:pPr fontAlgn="ctr"/>
                      <a:r>
                        <a:rPr lang="en-US" sz="1600" b="1">
                          <a:effectLst/>
                        </a:rPr>
                        <a:t>Greece</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extLst>
                  <a:ext uri="{0D108BD9-81ED-4DB2-BD59-A6C34878D82A}">
                    <a16:rowId xmlns:a16="http://schemas.microsoft.com/office/drawing/2014/main" val="1927294513"/>
                  </a:ext>
                </a:extLst>
              </a:tr>
              <a:tr h="323093">
                <a:tc>
                  <a:txBody>
                    <a:bodyPr/>
                    <a:lstStyle/>
                    <a:p>
                      <a:pPr fontAlgn="ctr"/>
                      <a:r>
                        <a:rPr lang="en-US" sz="1600" b="1" dirty="0">
                          <a:effectLst/>
                          <a:highlight>
                            <a:srgbClr val="FFFF00"/>
                          </a:highlight>
                        </a:rPr>
                        <a:t>Denmark</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FFFF00"/>
                          </a:highligh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Low</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4128067941"/>
                  </a:ext>
                </a:extLst>
              </a:tr>
              <a:tr h="323093">
                <a:tc>
                  <a:txBody>
                    <a:bodyPr/>
                    <a:lstStyle/>
                    <a:p>
                      <a:pPr fontAlgn="ctr"/>
                      <a:r>
                        <a:rPr lang="en-US" sz="1600" b="1">
                          <a:effectLst/>
                        </a:rPr>
                        <a:t>Finland</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extLst>
                  <a:ext uri="{0D108BD9-81ED-4DB2-BD59-A6C34878D82A}">
                    <a16:rowId xmlns:a16="http://schemas.microsoft.com/office/drawing/2014/main" val="496914908"/>
                  </a:ext>
                </a:extLst>
              </a:tr>
              <a:tr h="323093">
                <a:tc>
                  <a:txBody>
                    <a:bodyPr/>
                    <a:lstStyle/>
                    <a:p>
                      <a:pPr fontAlgn="ctr"/>
                      <a:r>
                        <a:rPr lang="en-US" sz="1600" b="1">
                          <a:effectLst/>
                        </a:rPr>
                        <a:t>Brazil</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Medium</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461976115"/>
                  </a:ext>
                </a:extLst>
              </a:tr>
              <a:tr h="323093">
                <a:tc>
                  <a:txBody>
                    <a:bodyPr/>
                    <a:lstStyle/>
                    <a:p>
                      <a:pPr fontAlgn="ctr"/>
                      <a:r>
                        <a:rPr lang="en-US" sz="1600" b="1">
                          <a:effectLst/>
                        </a:rPr>
                        <a:t>India</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Medium</a:t>
                      </a:r>
                    </a:p>
                  </a:txBody>
                  <a:tcPr marL="70536" marR="70536" marT="35268" marB="35268" anchor="ctr">
                    <a:lnL>
                      <a:noFill/>
                    </a:lnL>
                    <a:lnR>
                      <a:noFill/>
                    </a:lnR>
                    <a:lnT>
                      <a:noFill/>
                    </a:lnT>
                    <a:lnB>
                      <a:noFill/>
                    </a:lnB>
                  </a:tcPr>
                </a:tc>
                <a:extLst>
                  <a:ext uri="{0D108BD9-81ED-4DB2-BD59-A6C34878D82A}">
                    <a16:rowId xmlns:a16="http://schemas.microsoft.com/office/drawing/2014/main" val="546698351"/>
                  </a:ext>
                </a:extLst>
              </a:tr>
              <a:tr h="323093">
                <a:tc>
                  <a:txBody>
                    <a:bodyPr/>
                    <a:lstStyle/>
                    <a:p>
                      <a:pPr fontAlgn="ctr"/>
                      <a:r>
                        <a:rPr lang="en-US" sz="1600" b="1">
                          <a:effectLst/>
                          <a:highlight>
                            <a:srgbClr val="00FFFF"/>
                          </a:highlight>
                        </a:rPr>
                        <a:t>Japan</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00FFFF"/>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00FFFF"/>
                          </a:highlight>
                        </a:rPr>
                        <a:t>Medium</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00FFFF"/>
                          </a:highligh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rPr>
                        <a:t>High</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4043225498"/>
                  </a:ext>
                </a:extLst>
              </a:tr>
              <a:tr h="323093">
                <a:tc>
                  <a:txBody>
                    <a:bodyPr/>
                    <a:lstStyle/>
                    <a:p>
                      <a:pPr fontAlgn="ctr"/>
                      <a:r>
                        <a:rPr lang="en-US" sz="1600" b="1">
                          <a:effectLst/>
                        </a:rPr>
                        <a:t>U.K.</a:t>
                      </a:r>
                    </a:p>
                  </a:txBody>
                  <a:tcPr marL="70536" marR="70536" marT="35268" marB="35268" anchor="ctr">
                    <a:lnL>
                      <a:noFill/>
                    </a:lnL>
                    <a:lnR>
                      <a:noFill/>
                    </a:lnR>
                    <a:lnT>
                      <a:noFill/>
                    </a:lnT>
                    <a:lnB>
                      <a:noFill/>
                    </a:lnB>
                  </a:tcPr>
                </a:tc>
                <a:tc>
                  <a:txBody>
                    <a:bodyPr/>
                    <a:lstStyle/>
                    <a:p>
                      <a:pPr fontAlgn="ctr"/>
                      <a:r>
                        <a:rPr lang="en-US" sz="160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tc>
                  <a:txBody>
                    <a:bodyPr/>
                    <a:lstStyle/>
                    <a:p>
                      <a:pPr fontAlgn="ctr"/>
                      <a:r>
                        <a:rPr lang="en-US" sz="1600" dirty="0">
                          <a:effectLst/>
                        </a:rPr>
                        <a:t>Low</a:t>
                      </a:r>
                    </a:p>
                  </a:txBody>
                  <a:tcPr marL="70536" marR="70536" marT="35268" marB="35268" anchor="ctr">
                    <a:lnL>
                      <a:noFill/>
                    </a:lnL>
                    <a:lnR>
                      <a:noFill/>
                    </a:lnR>
                    <a:lnT>
                      <a:noFill/>
                    </a:lnT>
                    <a:lnB>
                      <a:noFill/>
                    </a:lnB>
                  </a:tcPr>
                </a:tc>
                <a:tc>
                  <a:txBody>
                    <a:bodyPr/>
                    <a:lstStyle/>
                    <a:p>
                      <a:pPr fontAlgn="ctr"/>
                      <a:r>
                        <a:rPr lang="en-US" sz="1600">
                          <a:effectLst/>
                        </a:rPr>
                        <a:t>High</a:t>
                      </a:r>
                    </a:p>
                  </a:txBody>
                  <a:tcPr marL="70536" marR="70536" marT="35268" marB="35268" anchor="ctr">
                    <a:lnL>
                      <a:noFill/>
                    </a:lnL>
                    <a:lnR>
                      <a:noFill/>
                    </a:lnR>
                    <a:lnT>
                      <a:noFill/>
                    </a:lnT>
                    <a:lnB>
                      <a:noFill/>
                    </a:lnB>
                  </a:tcPr>
                </a:tc>
                <a:extLst>
                  <a:ext uri="{0D108BD9-81ED-4DB2-BD59-A6C34878D82A}">
                    <a16:rowId xmlns:a16="http://schemas.microsoft.com/office/drawing/2014/main" val="3749760883"/>
                  </a:ext>
                </a:extLst>
              </a:tr>
              <a:tr h="323093">
                <a:tc>
                  <a:txBody>
                    <a:bodyPr/>
                    <a:lstStyle/>
                    <a:p>
                      <a:pPr fontAlgn="ctr"/>
                      <a:r>
                        <a:rPr lang="en-US" sz="1600" b="1" dirty="0">
                          <a:effectLst/>
                          <a:highlight>
                            <a:srgbClr val="FFFF00"/>
                          </a:highlight>
                        </a:rPr>
                        <a:t>U.S.A.</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a:effectLst/>
                          <a:highlight>
                            <a:srgbClr val="FFFF00"/>
                          </a:highlight>
                        </a:rPr>
                        <a:t>High</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highlight>
                            <a:srgbClr val="FFFF00"/>
                          </a:highlight>
                        </a:rPr>
                        <a:t>Low</a:t>
                      </a:r>
                    </a:p>
                  </a:txBody>
                  <a:tcPr marL="70536" marR="70536" marT="35268" marB="35268" anchor="ctr">
                    <a:lnL>
                      <a:noFill/>
                    </a:lnL>
                    <a:lnR>
                      <a:noFill/>
                    </a:lnR>
                    <a:lnT>
                      <a:noFill/>
                    </a:lnT>
                    <a:lnB>
                      <a:noFill/>
                    </a:lnB>
                    <a:solidFill>
                      <a:srgbClr val="F9F9F9"/>
                    </a:solidFill>
                  </a:tcPr>
                </a:tc>
                <a:tc>
                  <a:txBody>
                    <a:bodyPr/>
                    <a:lstStyle/>
                    <a:p>
                      <a:pPr fontAlgn="ctr"/>
                      <a:r>
                        <a:rPr lang="en-US" sz="1600" dirty="0">
                          <a:effectLst/>
                        </a:rPr>
                        <a:t>High</a:t>
                      </a:r>
                    </a:p>
                  </a:txBody>
                  <a:tcPr marL="70536" marR="70536" marT="35268" marB="35268" anchor="ctr">
                    <a:lnL>
                      <a:noFill/>
                    </a:lnL>
                    <a:lnR>
                      <a:noFill/>
                    </a:lnR>
                    <a:lnT>
                      <a:noFill/>
                    </a:lnT>
                    <a:lnB>
                      <a:noFill/>
                    </a:lnB>
                    <a:solidFill>
                      <a:srgbClr val="F9F9F9"/>
                    </a:solidFill>
                  </a:tcPr>
                </a:tc>
                <a:extLst>
                  <a:ext uri="{0D108BD9-81ED-4DB2-BD59-A6C34878D82A}">
                    <a16:rowId xmlns:a16="http://schemas.microsoft.com/office/drawing/2014/main" val="3827085887"/>
                  </a:ext>
                </a:extLst>
              </a:tr>
            </a:tbl>
          </a:graphicData>
        </a:graphic>
      </p:graphicFrame>
    </p:spTree>
    <p:extLst>
      <p:ext uri="{BB962C8B-B14F-4D97-AF65-F5344CB8AC3E}">
        <p14:creationId xmlns:p14="http://schemas.microsoft.com/office/powerpoint/2010/main" val="305541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8907624" cy="659535"/>
          </a:xfrm>
        </p:spPr>
        <p:txBody>
          <a:bodyPr>
            <a:normAutofit/>
          </a:bodyPr>
          <a:lstStyle/>
          <a:p>
            <a:r>
              <a:rPr lang="en-US" dirty="0"/>
              <a:t>Table 6.2 </a:t>
            </a:r>
            <a:r>
              <a:rPr lang="en-US" dirty="0">
                <a:highlight>
                  <a:srgbClr val="FFFF00"/>
                </a:highlight>
              </a:rPr>
              <a:t>Implications of Power Distance PAGE 166</a:t>
            </a:r>
          </a:p>
        </p:txBody>
      </p:sp>
      <p:sp>
        <p:nvSpPr>
          <p:cNvPr id="6" name="TextBox 5">
            <a:extLst>
              <a:ext uri="{FF2B5EF4-FFF2-40B4-BE49-F238E27FC236}">
                <a16:creationId xmlns:a16="http://schemas.microsoft.com/office/drawing/2014/main" id="{4FFF4EA1-3F1A-4314-801D-DE8D265BFC0E}"/>
              </a:ext>
            </a:extLst>
          </p:cNvPr>
          <p:cNvSpPr txBox="1"/>
          <p:nvPr/>
        </p:nvSpPr>
        <p:spPr>
          <a:xfrm>
            <a:off x="179882" y="6488668"/>
            <a:ext cx="10076798" cy="400110"/>
          </a:xfrm>
          <a:prstGeom prst="rect">
            <a:avLst/>
          </a:prstGeom>
          <a:noFill/>
        </p:spPr>
        <p:txBody>
          <a:bodyPr wrap="none" rtlCol="0">
            <a:spAutoFit/>
          </a:bodyPr>
          <a:lstStyle/>
          <a:p>
            <a:r>
              <a:rPr lang="en-US" sz="1000" dirty="0"/>
              <a:t>Adapted from Geert Hofstede, “</a:t>
            </a:r>
            <a:r>
              <a:rPr lang="en-US" sz="1000" i="1" dirty="0"/>
              <a:t>Culture’s consequences: Comparing values, behaviors and institutions across nations</a:t>
            </a:r>
            <a:r>
              <a:rPr lang="en-US" sz="1000" dirty="0"/>
              <a:t>,” 2nd edition, 2001, page 107-108, Thousand Oaks, CA: Sage Publications.</a:t>
            </a:r>
          </a:p>
          <a:p>
            <a:r>
              <a:rPr lang="en-US" sz="1000" dirty="0"/>
              <a:t> (Attribution: Copyright Rice University, OpenStax, under CC-BY 4.0 license)</a:t>
            </a:r>
          </a:p>
        </p:txBody>
      </p:sp>
      <p:graphicFrame>
        <p:nvGraphicFramePr>
          <p:cNvPr id="3" name="Table 2">
            <a:extLst>
              <a:ext uri="{FF2B5EF4-FFF2-40B4-BE49-F238E27FC236}">
                <a16:creationId xmlns:a16="http://schemas.microsoft.com/office/drawing/2014/main" id="{983D08AA-5BA9-48C7-A3F9-D69F1EF66B62}"/>
              </a:ext>
            </a:extLst>
          </p:cNvPr>
          <p:cNvGraphicFramePr>
            <a:graphicFrameLocks noGrp="1"/>
          </p:cNvGraphicFramePr>
          <p:nvPr>
            <p:extLst>
              <p:ext uri="{D42A27DB-BD31-4B8C-83A1-F6EECF244321}">
                <p14:modId xmlns:p14="http://schemas.microsoft.com/office/powerpoint/2010/main" val="656634621"/>
              </p:ext>
            </p:extLst>
          </p:nvPr>
        </p:nvGraphicFramePr>
        <p:xfrm>
          <a:off x="1927489" y="990600"/>
          <a:ext cx="8337021" cy="5219700"/>
        </p:xfrm>
        <a:graphic>
          <a:graphicData uri="http://schemas.openxmlformats.org/drawingml/2006/table">
            <a:tbl>
              <a:tblPr/>
              <a:tblGrid>
                <a:gridCol w="2779007">
                  <a:extLst>
                    <a:ext uri="{9D8B030D-6E8A-4147-A177-3AD203B41FA5}">
                      <a16:colId xmlns:a16="http://schemas.microsoft.com/office/drawing/2014/main" val="377935581"/>
                    </a:ext>
                  </a:extLst>
                </a:gridCol>
                <a:gridCol w="2779007">
                  <a:extLst>
                    <a:ext uri="{9D8B030D-6E8A-4147-A177-3AD203B41FA5}">
                      <a16:colId xmlns:a16="http://schemas.microsoft.com/office/drawing/2014/main" val="21549561"/>
                    </a:ext>
                  </a:extLst>
                </a:gridCol>
                <a:gridCol w="2779007">
                  <a:extLst>
                    <a:ext uri="{9D8B030D-6E8A-4147-A177-3AD203B41FA5}">
                      <a16:colId xmlns:a16="http://schemas.microsoft.com/office/drawing/2014/main" val="952216773"/>
                    </a:ext>
                  </a:extLst>
                </a:gridCol>
              </a:tblGrid>
              <a:tr h="289983">
                <a:tc>
                  <a:txBody>
                    <a:bodyPr/>
                    <a:lstStyle/>
                    <a:p>
                      <a:pPr algn="l" fontAlgn="b"/>
                      <a:r>
                        <a:rPr lang="en-US" sz="1400" b="1" dirty="0">
                          <a:effectLst/>
                        </a:rPr>
                        <a:t>Type of Work Activity</a:t>
                      </a:r>
                    </a:p>
                  </a:txBody>
                  <a:tcPr marL="72496" marR="72496" marT="36248" marB="3624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400" b="1">
                          <a:effectLst/>
                        </a:rPr>
                        <a:t>High Power Distance</a:t>
                      </a:r>
                    </a:p>
                  </a:txBody>
                  <a:tcPr marL="72496" marR="72496" marT="36248" marB="3624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400" b="1">
                          <a:effectLst/>
                        </a:rPr>
                        <a:t>Low Power Distance</a:t>
                      </a:r>
                    </a:p>
                  </a:txBody>
                  <a:tcPr marL="72496" marR="72496" marT="36248" marB="36248"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67858971"/>
                  </a:ext>
                </a:extLst>
              </a:tr>
              <a:tr h="507471">
                <a:tc gridSpan="3">
                  <a:txBody>
                    <a:bodyPr/>
                    <a:lstStyle/>
                    <a:p>
                      <a:pPr fontAlgn="ctr"/>
                      <a:endParaRPr lang="en-US" sz="1400" dirty="0">
                        <a:effectLst/>
                      </a:endParaRPr>
                    </a:p>
                  </a:txBody>
                  <a:tcPr marL="72496" marR="72496" marT="36248" marB="36248" anchor="ctr">
                    <a:lnL>
                      <a:noFill/>
                    </a:lnL>
                    <a:lnR>
                      <a:noFill/>
                    </a:lnR>
                    <a:lnT w="12700" cap="flat" cmpd="sng" algn="ctr">
                      <a:solidFill>
                        <a:srgbClr val="DDDDDD"/>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9486552"/>
                  </a:ext>
                </a:extLst>
              </a:tr>
              <a:tr h="724958">
                <a:tc>
                  <a:txBody>
                    <a:bodyPr/>
                    <a:lstStyle/>
                    <a:p>
                      <a:pPr fontAlgn="ctr"/>
                      <a:r>
                        <a:rPr lang="en-US" sz="1400">
                          <a:effectLst/>
                        </a:rPr>
                        <a:t>Organizational structures</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Very centralized</a:t>
                      </a:r>
                    </a:p>
                    <a:p>
                      <a:pPr fontAlgn="ctr">
                        <a:buFont typeface="Arial" panose="020B0604020202020204" pitchFamily="34" charset="0"/>
                        <a:buChar char="•"/>
                      </a:pPr>
                      <a:r>
                        <a:rPr lang="en-US" sz="1400">
                          <a:solidFill>
                            <a:srgbClr val="555555"/>
                          </a:solidFill>
                          <a:effectLst/>
                        </a:rPr>
                        <a:t>Tall hierarchies with clear levels of managers and subordinates</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Flat organizational hierarchies</a:t>
                      </a:r>
                    </a:p>
                    <a:p>
                      <a:pPr fontAlgn="ctr">
                        <a:buFont typeface="Arial" panose="020B0604020202020204" pitchFamily="34" charset="0"/>
                        <a:buChar char="•"/>
                      </a:pPr>
                      <a:r>
                        <a:rPr lang="en-US" sz="1400">
                          <a:solidFill>
                            <a:srgbClr val="555555"/>
                          </a:solidFill>
                          <a:effectLst/>
                        </a:rPr>
                        <a:t>Decentralized structures</a:t>
                      </a:r>
                    </a:p>
                  </a:txBody>
                  <a:tcPr marL="72496" marR="72496" marT="36248" marB="36248" anchor="ctr">
                    <a:lnL>
                      <a:noFill/>
                    </a:lnL>
                    <a:lnR>
                      <a:noFill/>
                    </a:lnR>
                    <a:lnT>
                      <a:noFill/>
                    </a:lnT>
                    <a:lnB>
                      <a:noFill/>
                    </a:lnB>
                    <a:solidFill>
                      <a:srgbClr val="F9F9F9"/>
                    </a:solidFill>
                  </a:tcPr>
                </a:tc>
                <a:extLst>
                  <a:ext uri="{0D108BD9-81ED-4DB2-BD59-A6C34878D82A}">
                    <a16:rowId xmlns:a16="http://schemas.microsoft.com/office/drawing/2014/main" val="4012494650"/>
                  </a:ext>
                </a:extLst>
              </a:tr>
              <a:tr h="1377421">
                <a:tc>
                  <a:txBody>
                    <a:bodyPr/>
                    <a:lstStyle/>
                    <a:p>
                      <a:pPr fontAlgn="ctr"/>
                      <a:r>
                        <a:rPr lang="en-US" sz="1400">
                          <a:effectLst/>
                        </a:rPr>
                        <a:t>Managerial authority</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dirty="0">
                          <a:solidFill>
                            <a:srgbClr val="555555"/>
                          </a:solidFill>
                          <a:effectLst/>
                        </a:rPr>
                        <a:t>Concentration of authority at the top</a:t>
                      </a:r>
                    </a:p>
                    <a:p>
                      <a:pPr fontAlgn="ctr">
                        <a:buFont typeface="Arial" panose="020B0604020202020204" pitchFamily="34" charset="0"/>
                        <a:buChar char="•"/>
                      </a:pPr>
                      <a:r>
                        <a:rPr lang="en-US" sz="1400" dirty="0">
                          <a:solidFill>
                            <a:srgbClr val="555555"/>
                          </a:solidFill>
                          <a:effectLst/>
                        </a:rPr>
                        <a:t>Managers rely on formal rules to manage</a:t>
                      </a:r>
                    </a:p>
                    <a:p>
                      <a:pPr fontAlgn="ctr">
                        <a:buFont typeface="Arial" panose="020B0604020202020204" pitchFamily="34" charset="0"/>
                        <a:buChar char="•"/>
                      </a:pPr>
                      <a:r>
                        <a:rPr lang="en-US" sz="1400" dirty="0">
                          <a:solidFill>
                            <a:srgbClr val="555555"/>
                          </a:solidFill>
                          <a:effectLst/>
                        </a:rPr>
                        <a:t>Authoritative managerial style and decision making</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a:solidFill>
                            <a:srgbClr val="555555"/>
                          </a:solidFill>
                          <a:effectLst/>
                        </a:rPr>
                        <a:t>Dispersed authority</a:t>
                      </a:r>
                    </a:p>
                    <a:p>
                      <a:pPr fontAlgn="ctr">
                        <a:buFont typeface="Arial" panose="020B0604020202020204" pitchFamily="34" charset="0"/>
                        <a:buChar char="•"/>
                      </a:pPr>
                      <a:r>
                        <a:rPr lang="en-US" sz="1400">
                          <a:solidFill>
                            <a:srgbClr val="555555"/>
                          </a:solidFill>
                          <a:effectLst/>
                        </a:rPr>
                        <a:t>Managers rely on personal experience</a:t>
                      </a:r>
                    </a:p>
                    <a:p>
                      <a:pPr fontAlgn="ctr">
                        <a:buFont typeface="Arial" panose="020B0604020202020204" pitchFamily="34" charset="0"/>
                        <a:buChar char="•"/>
                      </a:pPr>
                      <a:r>
                        <a:rPr lang="en-US" sz="1400">
                          <a:solidFill>
                            <a:srgbClr val="555555"/>
                          </a:solidFill>
                          <a:effectLst/>
                        </a:rPr>
                        <a:t>More consultative or collaborative forms of decision making</a:t>
                      </a:r>
                    </a:p>
                  </a:txBody>
                  <a:tcPr marL="72496" marR="72496" marT="36248" marB="36248" anchor="ctr">
                    <a:lnL>
                      <a:noFill/>
                    </a:lnL>
                    <a:lnR>
                      <a:noFill/>
                    </a:lnR>
                    <a:lnT>
                      <a:noFill/>
                    </a:lnT>
                    <a:lnB>
                      <a:noFill/>
                    </a:lnB>
                  </a:tcPr>
                </a:tc>
                <a:extLst>
                  <a:ext uri="{0D108BD9-81ED-4DB2-BD59-A6C34878D82A}">
                    <a16:rowId xmlns:a16="http://schemas.microsoft.com/office/drawing/2014/main" val="2833690088"/>
                  </a:ext>
                </a:extLst>
              </a:tr>
              <a:tr h="1377421">
                <a:tc>
                  <a:txBody>
                    <a:bodyPr/>
                    <a:lstStyle/>
                    <a:p>
                      <a:pPr fontAlgn="ctr"/>
                      <a:r>
                        <a:rPr lang="en-US" sz="1400">
                          <a:effectLst/>
                        </a:rPr>
                        <a:t>Relationship with supervisors</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dirty="0">
                          <a:solidFill>
                            <a:srgbClr val="555555"/>
                          </a:solidFill>
                          <a:effectLst/>
                        </a:rPr>
                        <a:t>Subordinates expect to be told what to do</a:t>
                      </a:r>
                    </a:p>
                    <a:p>
                      <a:pPr fontAlgn="ctr">
                        <a:buFont typeface="Arial" panose="020B0604020202020204" pitchFamily="34" charset="0"/>
                        <a:buChar char="•"/>
                      </a:pPr>
                      <a:r>
                        <a:rPr lang="en-US" sz="1400" dirty="0">
                          <a:solidFill>
                            <a:srgbClr val="555555"/>
                          </a:solidFill>
                          <a:effectLst/>
                        </a:rPr>
                        <a:t>Perfect boss is seen as one who is an autocrat</a:t>
                      </a:r>
                    </a:p>
                    <a:p>
                      <a:pPr fontAlgn="ctr">
                        <a:buFont typeface="Arial" panose="020B0604020202020204" pitchFamily="34" charset="0"/>
                        <a:buChar char="•"/>
                      </a:pPr>
                      <a:r>
                        <a:rPr lang="en-US" sz="1400" dirty="0">
                          <a:solidFill>
                            <a:srgbClr val="555555"/>
                          </a:solidFill>
                          <a:effectLst/>
                        </a:rPr>
                        <a:t>Information sharing constrained by hierarchy</a:t>
                      </a:r>
                    </a:p>
                  </a:txBody>
                  <a:tcPr marL="72496" marR="72496" marT="36248" marB="3624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Subordinates often expected to be consulted</a:t>
                      </a:r>
                    </a:p>
                    <a:p>
                      <a:pPr fontAlgn="ctr">
                        <a:buFont typeface="Arial" panose="020B0604020202020204" pitchFamily="34" charset="0"/>
                        <a:buChar char="•"/>
                      </a:pPr>
                      <a:r>
                        <a:rPr lang="en-US" sz="1400">
                          <a:solidFill>
                            <a:srgbClr val="555555"/>
                          </a:solidFill>
                          <a:effectLst/>
                        </a:rPr>
                        <a:t>Ideal manager is seen as a democratic leader</a:t>
                      </a:r>
                    </a:p>
                    <a:p>
                      <a:pPr fontAlgn="ctr">
                        <a:buFont typeface="Arial" panose="020B0604020202020204" pitchFamily="34" charset="0"/>
                        <a:buChar char="•"/>
                      </a:pPr>
                      <a:r>
                        <a:rPr lang="en-US" sz="1400">
                          <a:solidFill>
                            <a:srgbClr val="555555"/>
                          </a:solidFill>
                          <a:effectLst/>
                        </a:rPr>
                        <a:t>Openness to sharing information</a:t>
                      </a:r>
                    </a:p>
                  </a:txBody>
                  <a:tcPr marL="72496" marR="72496" marT="36248" marB="36248" anchor="ctr">
                    <a:lnL>
                      <a:noFill/>
                    </a:lnL>
                    <a:lnR>
                      <a:noFill/>
                    </a:lnR>
                    <a:lnT>
                      <a:noFill/>
                    </a:lnT>
                    <a:lnB>
                      <a:noFill/>
                    </a:lnB>
                    <a:solidFill>
                      <a:srgbClr val="F9F9F9"/>
                    </a:solidFill>
                  </a:tcPr>
                </a:tc>
                <a:extLst>
                  <a:ext uri="{0D108BD9-81ED-4DB2-BD59-A6C34878D82A}">
                    <a16:rowId xmlns:a16="http://schemas.microsoft.com/office/drawing/2014/main" val="2490934393"/>
                  </a:ext>
                </a:extLst>
              </a:tr>
              <a:tr h="942446">
                <a:tc>
                  <a:txBody>
                    <a:bodyPr/>
                    <a:lstStyle/>
                    <a:p>
                      <a:pPr fontAlgn="ctr"/>
                      <a:r>
                        <a:rPr lang="en-US" sz="1400" dirty="0">
                          <a:effectLst/>
                        </a:rPr>
                        <a:t>Other issues</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a:solidFill>
                            <a:srgbClr val="555555"/>
                          </a:solidFill>
                          <a:effectLst/>
                        </a:rPr>
                        <a:t>Wide salary gap between top and bottom of organization</a:t>
                      </a:r>
                    </a:p>
                    <a:p>
                      <a:pPr fontAlgn="ctr">
                        <a:buFont typeface="Arial" panose="020B0604020202020204" pitchFamily="34" charset="0"/>
                        <a:buChar char="•"/>
                      </a:pPr>
                      <a:r>
                        <a:rPr lang="en-US" sz="1400">
                          <a:solidFill>
                            <a:srgbClr val="555555"/>
                          </a:solidFill>
                          <a:effectLst/>
                        </a:rPr>
                        <a:t>Managers often feel underpaid and dissatisfied with careers</a:t>
                      </a:r>
                    </a:p>
                  </a:txBody>
                  <a:tcPr marL="72496" marR="72496" marT="36248" marB="36248" anchor="ctr">
                    <a:lnL>
                      <a:noFill/>
                    </a:lnL>
                    <a:lnR>
                      <a:noFill/>
                    </a:lnR>
                    <a:lnT>
                      <a:noFill/>
                    </a:lnT>
                    <a:lnB>
                      <a:noFill/>
                    </a:lnB>
                  </a:tcPr>
                </a:tc>
                <a:tc>
                  <a:txBody>
                    <a:bodyPr/>
                    <a:lstStyle/>
                    <a:p>
                      <a:pPr fontAlgn="ctr">
                        <a:buFont typeface="Arial" panose="020B0604020202020204" pitchFamily="34" charset="0"/>
                        <a:buChar char="•"/>
                      </a:pPr>
                      <a:r>
                        <a:rPr lang="en-US" sz="1400" dirty="0">
                          <a:solidFill>
                            <a:srgbClr val="555555"/>
                          </a:solidFill>
                          <a:effectLst/>
                        </a:rPr>
                        <a:t>Low salary gap between top and bottom of company</a:t>
                      </a:r>
                    </a:p>
                    <a:p>
                      <a:pPr fontAlgn="ctr">
                        <a:buFont typeface="Arial" panose="020B0604020202020204" pitchFamily="34" charset="0"/>
                        <a:buChar char="•"/>
                      </a:pPr>
                      <a:r>
                        <a:rPr lang="en-US" sz="1400" dirty="0">
                          <a:solidFill>
                            <a:srgbClr val="555555"/>
                          </a:solidFill>
                          <a:effectLst/>
                        </a:rPr>
                        <a:t>Managers feel paid adequately and are satisfied</a:t>
                      </a:r>
                    </a:p>
                  </a:txBody>
                  <a:tcPr marL="72496" marR="72496" marT="36248" marB="36248" anchor="ctr">
                    <a:lnL>
                      <a:noFill/>
                    </a:lnL>
                    <a:lnR>
                      <a:noFill/>
                    </a:lnR>
                    <a:lnT>
                      <a:noFill/>
                    </a:lnT>
                    <a:lnB>
                      <a:noFill/>
                    </a:lnB>
                  </a:tcPr>
                </a:tc>
                <a:extLst>
                  <a:ext uri="{0D108BD9-81ED-4DB2-BD59-A6C34878D82A}">
                    <a16:rowId xmlns:a16="http://schemas.microsoft.com/office/drawing/2014/main" val="380212773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7E9C-1BC9-4BBC-8484-793ECA3F7FAC}"/>
              </a:ext>
            </a:extLst>
          </p:cNvPr>
          <p:cNvSpPr>
            <a:spLocks noGrp="1"/>
          </p:cNvSpPr>
          <p:nvPr>
            <p:ph type="title"/>
          </p:nvPr>
        </p:nvSpPr>
        <p:spPr/>
        <p:txBody>
          <a:bodyPr/>
          <a:lstStyle/>
          <a:p>
            <a:r>
              <a:rPr lang="en-US" dirty="0"/>
              <a:t>Table 6.3 Implications of Individualism</a:t>
            </a:r>
          </a:p>
        </p:txBody>
      </p:sp>
      <p:graphicFrame>
        <p:nvGraphicFramePr>
          <p:cNvPr id="5" name="Table 4">
            <a:extLst>
              <a:ext uri="{FF2B5EF4-FFF2-40B4-BE49-F238E27FC236}">
                <a16:creationId xmlns:a16="http://schemas.microsoft.com/office/drawing/2014/main" id="{08D0FBEC-F298-422C-A539-D7D1BC5F69CE}"/>
              </a:ext>
            </a:extLst>
          </p:cNvPr>
          <p:cNvGraphicFramePr>
            <a:graphicFrameLocks noGrp="1"/>
          </p:cNvGraphicFramePr>
          <p:nvPr>
            <p:extLst>
              <p:ext uri="{D42A27DB-BD31-4B8C-83A1-F6EECF244321}">
                <p14:modId xmlns:p14="http://schemas.microsoft.com/office/powerpoint/2010/main" val="3181717454"/>
              </p:ext>
            </p:extLst>
          </p:nvPr>
        </p:nvGraphicFramePr>
        <p:xfrm>
          <a:off x="2833687" y="990600"/>
          <a:ext cx="6524625" cy="4822548"/>
        </p:xfrm>
        <a:graphic>
          <a:graphicData uri="http://schemas.openxmlformats.org/drawingml/2006/table">
            <a:tbl>
              <a:tblPr/>
              <a:tblGrid>
                <a:gridCol w="2174875">
                  <a:extLst>
                    <a:ext uri="{9D8B030D-6E8A-4147-A177-3AD203B41FA5}">
                      <a16:colId xmlns:a16="http://schemas.microsoft.com/office/drawing/2014/main" val="227720335"/>
                    </a:ext>
                  </a:extLst>
                </a:gridCol>
                <a:gridCol w="2174875">
                  <a:extLst>
                    <a:ext uri="{9D8B030D-6E8A-4147-A177-3AD203B41FA5}">
                      <a16:colId xmlns:a16="http://schemas.microsoft.com/office/drawing/2014/main" val="860964743"/>
                    </a:ext>
                  </a:extLst>
                </a:gridCol>
                <a:gridCol w="2174875">
                  <a:extLst>
                    <a:ext uri="{9D8B030D-6E8A-4147-A177-3AD203B41FA5}">
                      <a16:colId xmlns:a16="http://schemas.microsoft.com/office/drawing/2014/main" val="3513945824"/>
                    </a:ext>
                  </a:extLst>
                </a:gridCol>
              </a:tblGrid>
              <a:tr h="397151">
                <a:tc>
                  <a:txBody>
                    <a:bodyPr/>
                    <a:lstStyle/>
                    <a:p>
                      <a:pPr algn="l" fontAlgn="b"/>
                      <a:r>
                        <a:rPr lang="en-US" sz="1100" b="1">
                          <a:effectLst/>
                        </a:rPr>
                        <a:t>Type of Work Activity</a:t>
                      </a:r>
                    </a:p>
                  </a:txBody>
                  <a:tcPr marL="56736" marR="56736" marT="28368" marB="283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100" b="1">
                          <a:effectLst/>
                        </a:rPr>
                        <a:t>Low Individualism/High Collectivism</a:t>
                      </a:r>
                    </a:p>
                  </a:txBody>
                  <a:tcPr marL="56736" marR="56736" marT="28368" marB="2836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100" b="1">
                          <a:effectLst/>
                        </a:rPr>
                        <a:t>High Individualism/Low Collectivism</a:t>
                      </a:r>
                    </a:p>
                  </a:txBody>
                  <a:tcPr marL="56736" marR="56736" marT="28368" marB="28368"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567128663"/>
                  </a:ext>
                </a:extLst>
              </a:tr>
              <a:tr h="1248189">
                <a:tc>
                  <a:txBody>
                    <a:bodyPr/>
                    <a:lstStyle/>
                    <a:p>
                      <a:pPr fontAlgn="ctr"/>
                      <a:r>
                        <a:rPr lang="en-US" sz="1100">
                          <a:effectLst/>
                        </a:rPr>
                        <a:t>Relationship with companies</a:t>
                      </a:r>
                    </a:p>
                  </a:txBody>
                  <a:tcPr marL="56736" marR="56736" marT="28368" marB="283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100">
                          <a:solidFill>
                            <a:srgbClr val="555555"/>
                          </a:solidFill>
                          <a:effectLst/>
                        </a:rPr>
                        <a:t>Employees act in the interest of in-group (members of the family or same university)</a:t>
                      </a:r>
                    </a:p>
                    <a:p>
                      <a:pPr fontAlgn="ctr">
                        <a:buFont typeface="Arial" panose="020B0604020202020204" pitchFamily="34" charset="0"/>
                        <a:buChar char="•"/>
                      </a:pPr>
                      <a:r>
                        <a:rPr lang="en-US" sz="1100">
                          <a:solidFill>
                            <a:srgbClr val="555555"/>
                          </a:solidFill>
                          <a:effectLst/>
                        </a:rPr>
                        <a:t>Employee commitment to company relatively low</a:t>
                      </a:r>
                    </a:p>
                    <a:p>
                      <a:pPr fontAlgn="ctr">
                        <a:buFont typeface="Arial" panose="020B0604020202020204" pitchFamily="34" charset="0"/>
                        <a:buChar char="•"/>
                      </a:pPr>
                      <a:r>
                        <a:rPr lang="en-US" sz="1100">
                          <a:solidFill>
                            <a:srgbClr val="555555"/>
                          </a:solidFill>
                          <a:effectLst/>
                        </a:rPr>
                        <a:t>Employee-employer relationships is almost like a family link</a:t>
                      </a:r>
                    </a:p>
                  </a:txBody>
                  <a:tcPr marL="56736" marR="56736" marT="28368" marB="283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100" dirty="0">
                          <a:solidFill>
                            <a:srgbClr val="555555"/>
                          </a:solidFill>
                          <a:effectLst/>
                        </a:rPr>
                        <a:t>Employees act in their own interests</a:t>
                      </a:r>
                    </a:p>
                    <a:p>
                      <a:pPr fontAlgn="ctr">
                        <a:buFont typeface="Arial" panose="020B0604020202020204" pitchFamily="34" charset="0"/>
                        <a:buChar char="•"/>
                      </a:pPr>
                      <a:r>
                        <a:rPr lang="en-US" sz="1100" dirty="0">
                          <a:solidFill>
                            <a:srgbClr val="555555"/>
                          </a:solidFill>
                          <a:effectLst/>
                        </a:rPr>
                        <a:t>Employee commitment to organizations high</a:t>
                      </a:r>
                    </a:p>
                    <a:p>
                      <a:pPr fontAlgn="ctr">
                        <a:buFont typeface="Arial" panose="020B0604020202020204" pitchFamily="34" charset="0"/>
                        <a:buChar char="•"/>
                      </a:pPr>
                      <a:r>
                        <a:rPr lang="en-US" sz="1100" dirty="0">
                          <a:solidFill>
                            <a:srgbClr val="555555"/>
                          </a:solidFill>
                          <a:effectLst/>
                        </a:rPr>
                        <a:t>Employee-employer relationship based on the market</a:t>
                      </a:r>
                    </a:p>
                  </a:txBody>
                  <a:tcPr marL="56736" marR="56736" marT="28368" marB="2836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364778682"/>
                  </a:ext>
                </a:extLst>
              </a:tr>
              <a:tr h="1588604">
                <a:tc>
                  <a:txBody>
                    <a:bodyPr/>
                    <a:lstStyle/>
                    <a:p>
                      <a:pPr fontAlgn="ctr"/>
                      <a:r>
                        <a:rPr lang="en-US" sz="1100">
                          <a:solidFill>
                            <a:srgbClr val="555555"/>
                          </a:solidFill>
                          <a:effectLst/>
                        </a:rPr>
                        <a:t>Human resource, management</a:t>
                      </a:r>
                    </a:p>
                  </a:txBody>
                  <a:tcPr marL="56736" marR="56736" marT="28368" marB="28368" anchor="ctr">
                    <a:lnL>
                      <a:noFill/>
                    </a:lnL>
                    <a:lnR>
                      <a:noFill/>
                    </a:lnR>
                    <a:lnT>
                      <a:noFill/>
                    </a:lnT>
                    <a:lnB>
                      <a:noFill/>
                    </a:lnB>
                  </a:tcPr>
                </a:tc>
                <a:tc>
                  <a:txBody>
                    <a:bodyPr/>
                    <a:lstStyle/>
                    <a:p>
                      <a:pPr fontAlgn="ctr">
                        <a:buFont typeface="Arial" panose="020B0604020202020204" pitchFamily="34" charset="0"/>
                        <a:buChar char="•"/>
                      </a:pPr>
                      <a:r>
                        <a:rPr lang="en-US" sz="1100">
                          <a:solidFill>
                            <a:srgbClr val="555555"/>
                          </a:solidFill>
                          <a:effectLst/>
                        </a:rPr>
                        <a:t>Hiring and promotion takes in-group into consideration</a:t>
                      </a:r>
                    </a:p>
                    <a:p>
                      <a:pPr fontAlgn="ctr">
                        <a:buFont typeface="Arial" panose="020B0604020202020204" pitchFamily="34" charset="0"/>
                        <a:buChar char="•"/>
                      </a:pPr>
                      <a:r>
                        <a:rPr lang="en-US" sz="1100">
                          <a:solidFill>
                            <a:srgbClr val="555555"/>
                          </a:solidFill>
                          <a:effectLst/>
                        </a:rPr>
                        <a:t>Better to reward based on equality (give everyone the same reward) rather than equity (base reward on work effort) Relatives of employees preferred in hiring</a:t>
                      </a:r>
                    </a:p>
                    <a:p>
                      <a:pPr fontAlgn="ctr">
                        <a:buFont typeface="Arial" panose="020B0604020202020204" pitchFamily="34" charset="0"/>
                        <a:buChar char="•"/>
                      </a:pPr>
                      <a:r>
                        <a:rPr lang="en-US" sz="1100">
                          <a:solidFill>
                            <a:srgbClr val="555555"/>
                          </a:solidFill>
                          <a:effectLst/>
                        </a:rPr>
                        <a:t>Training best when focused at group level</a:t>
                      </a:r>
                    </a:p>
                  </a:txBody>
                  <a:tcPr marL="56736" marR="56736" marT="28368" marB="28368" anchor="ctr">
                    <a:lnL>
                      <a:noFill/>
                    </a:lnL>
                    <a:lnR>
                      <a:noFill/>
                    </a:lnR>
                    <a:lnT>
                      <a:noFill/>
                    </a:lnT>
                    <a:lnB>
                      <a:noFill/>
                    </a:lnB>
                  </a:tcPr>
                </a:tc>
                <a:tc>
                  <a:txBody>
                    <a:bodyPr/>
                    <a:lstStyle/>
                    <a:p>
                      <a:pPr fontAlgn="ctr">
                        <a:buFont typeface="Arial" panose="020B0604020202020204" pitchFamily="34" charset="0"/>
                        <a:buChar char="•"/>
                      </a:pPr>
                      <a:r>
                        <a:rPr lang="en-US" sz="1100">
                          <a:solidFill>
                            <a:srgbClr val="555555"/>
                          </a:solidFill>
                          <a:effectLst/>
                        </a:rPr>
                        <a:t>Hiring and promotions based on rules</a:t>
                      </a:r>
                    </a:p>
                    <a:p>
                      <a:pPr fontAlgn="ctr">
                        <a:buFont typeface="Arial" panose="020B0604020202020204" pitchFamily="34" charset="0"/>
                        <a:buChar char="•"/>
                      </a:pPr>
                      <a:r>
                        <a:rPr lang="en-US" sz="1100">
                          <a:solidFill>
                            <a:srgbClr val="555555"/>
                          </a:solidFill>
                          <a:effectLst/>
                        </a:rPr>
                        <a:t>Family relationships unimportant in hiring</a:t>
                      </a:r>
                    </a:p>
                    <a:p>
                      <a:pPr fontAlgn="ctr">
                        <a:buFont typeface="Arial" panose="020B0604020202020204" pitchFamily="34" charset="0"/>
                        <a:buChar char="•"/>
                      </a:pPr>
                      <a:r>
                        <a:rPr lang="en-US" sz="1100">
                          <a:solidFill>
                            <a:srgbClr val="555555"/>
                          </a:solidFill>
                          <a:effectLst/>
                        </a:rPr>
                        <a:t>Better to reward based on equity</a:t>
                      </a:r>
                    </a:p>
                    <a:p>
                      <a:pPr fontAlgn="ctr">
                        <a:buFont typeface="Arial" panose="020B0604020202020204" pitchFamily="34" charset="0"/>
                        <a:buChar char="•"/>
                      </a:pPr>
                      <a:r>
                        <a:rPr lang="en-US" sz="1100">
                          <a:solidFill>
                            <a:srgbClr val="555555"/>
                          </a:solidFill>
                          <a:effectLst/>
                        </a:rPr>
                        <a:t>Training done best individually</a:t>
                      </a:r>
                    </a:p>
                  </a:txBody>
                  <a:tcPr marL="56736" marR="56736" marT="28368" marB="28368" anchor="ctr">
                    <a:lnL>
                      <a:noFill/>
                    </a:lnL>
                    <a:lnR>
                      <a:noFill/>
                    </a:lnR>
                    <a:lnT>
                      <a:noFill/>
                    </a:lnT>
                    <a:lnB>
                      <a:noFill/>
                    </a:lnB>
                  </a:tcPr>
                </a:tc>
                <a:extLst>
                  <a:ext uri="{0D108BD9-81ED-4DB2-BD59-A6C34878D82A}">
                    <a16:rowId xmlns:a16="http://schemas.microsoft.com/office/drawing/2014/main" val="2989696258"/>
                  </a:ext>
                </a:extLst>
              </a:tr>
              <a:tr h="1588604">
                <a:tc>
                  <a:txBody>
                    <a:bodyPr/>
                    <a:lstStyle/>
                    <a:p>
                      <a:pPr fontAlgn="ctr"/>
                      <a:r>
                        <a:rPr lang="en-US" sz="1100">
                          <a:solidFill>
                            <a:srgbClr val="555555"/>
                          </a:solidFill>
                          <a:effectLst/>
                        </a:rPr>
                        <a:t>Other issues</a:t>
                      </a:r>
                    </a:p>
                  </a:txBody>
                  <a:tcPr marL="56736" marR="56736" marT="28368" marB="2836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100">
                          <a:solidFill>
                            <a:srgbClr val="555555"/>
                          </a:solidFill>
                          <a:effectLst/>
                        </a:rPr>
                        <a:t>Belief in collective decisions</a:t>
                      </a:r>
                    </a:p>
                    <a:p>
                      <a:pPr fontAlgn="ctr">
                        <a:buFont typeface="Arial" panose="020B0604020202020204" pitchFamily="34" charset="0"/>
                        <a:buChar char="•"/>
                      </a:pPr>
                      <a:r>
                        <a:rPr lang="en-US" sz="1100">
                          <a:solidFill>
                            <a:srgbClr val="555555"/>
                          </a:solidFill>
                          <a:effectLst/>
                        </a:rPr>
                        <a:t>Treating friends better than others is normal</a:t>
                      </a:r>
                    </a:p>
                    <a:p>
                      <a:pPr fontAlgn="ctr">
                        <a:buFont typeface="Arial" panose="020B0604020202020204" pitchFamily="34" charset="0"/>
                        <a:buChar char="•"/>
                      </a:pPr>
                      <a:r>
                        <a:rPr lang="en-US" sz="1100">
                          <a:solidFill>
                            <a:srgbClr val="555555"/>
                          </a:solidFill>
                          <a:effectLst/>
                        </a:rPr>
                        <a:t>Support of teamwork</a:t>
                      </a:r>
                    </a:p>
                    <a:p>
                      <a:pPr fontAlgn="ctr">
                        <a:buFont typeface="Arial" panose="020B0604020202020204" pitchFamily="34" charset="0"/>
                        <a:buChar char="•"/>
                      </a:pPr>
                      <a:r>
                        <a:rPr lang="en-US" sz="1100">
                          <a:solidFill>
                            <a:srgbClr val="555555"/>
                          </a:solidFill>
                          <a:effectLst/>
                        </a:rPr>
                        <a:t>Less mobility across occupations</a:t>
                      </a:r>
                    </a:p>
                    <a:p>
                      <a:pPr fontAlgn="ctr">
                        <a:buFont typeface="Arial" panose="020B0604020202020204" pitchFamily="34" charset="0"/>
                        <a:buChar char="•"/>
                      </a:pPr>
                      <a:r>
                        <a:rPr lang="en-US" sz="1100">
                          <a:solidFill>
                            <a:srgbClr val="555555"/>
                          </a:solidFill>
                          <a:effectLst/>
                        </a:rPr>
                        <a:t>Personal relationships very critical in business</a:t>
                      </a:r>
                    </a:p>
                  </a:txBody>
                  <a:tcPr marL="56736" marR="56736" marT="28368" marB="2836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100" dirty="0">
                          <a:solidFill>
                            <a:srgbClr val="555555"/>
                          </a:solidFill>
                          <a:effectLst/>
                        </a:rPr>
                        <a:t>Belief in individual decision making</a:t>
                      </a:r>
                    </a:p>
                    <a:p>
                      <a:pPr fontAlgn="ctr">
                        <a:buFont typeface="Arial" panose="020B0604020202020204" pitchFamily="34" charset="0"/>
                        <a:buChar char="•"/>
                      </a:pPr>
                      <a:r>
                        <a:rPr lang="en-US" sz="1100" dirty="0">
                          <a:solidFill>
                            <a:srgbClr val="555555"/>
                          </a:solidFill>
                          <a:effectLst/>
                        </a:rPr>
                        <a:t>Treating friends better than others at the workplace is considered unethical</a:t>
                      </a:r>
                    </a:p>
                    <a:p>
                      <a:pPr fontAlgn="ctr">
                        <a:buFont typeface="Arial" panose="020B0604020202020204" pitchFamily="34" charset="0"/>
                        <a:buChar char="•"/>
                      </a:pPr>
                      <a:r>
                        <a:rPr lang="en-US" sz="1100" dirty="0">
                          <a:solidFill>
                            <a:srgbClr val="555555"/>
                          </a:solidFill>
                          <a:effectLst/>
                        </a:rPr>
                        <a:t>More mobility across occupations within company</a:t>
                      </a:r>
                    </a:p>
                    <a:p>
                      <a:pPr fontAlgn="ctr">
                        <a:buFont typeface="Arial" panose="020B0604020202020204" pitchFamily="34" charset="0"/>
                        <a:buChar char="•"/>
                      </a:pPr>
                      <a:r>
                        <a:rPr lang="en-US" sz="1100" dirty="0">
                          <a:solidFill>
                            <a:srgbClr val="555555"/>
                          </a:solidFill>
                          <a:effectLst/>
                        </a:rPr>
                        <a:t>Tasks and company prevail over personal relationships in business</a:t>
                      </a:r>
                    </a:p>
                  </a:txBody>
                  <a:tcPr marL="56736" marR="56736" marT="28368" marB="28368" anchor="ctr">
                    <a:lnL>
                      <a:noFill/>
                    </a:lnL>
                    <a:lnR>
                      <a:noFill/>
                    </a:lnR>
                    <a:lnT>
                      <a:noFill/>
                    </a:lnT>
                    <a:lnB>
                      <a:noFill/>
                    </a:lnB>
                    <a:solidFill>
                      <a:srgbClr val="F9F9F9"/>
                    </a:solidFill>
                  </a:tcPr>
                </a:tc>
                <a:extLst>
                  <a:ext uri="{0D108BD9-81ED-4DB2-BD59-A6C34878D82A}">
                    <a16:rowId xmlns:a16="http://schemas.microsoft.com/office/drawing/2014/main" val="3984163197"/>
                  </a:ext>
                </a:extLst>
              </a:tr>
            </a:tbl>
          </a:graphicData>
        </a:graphic>
      </p:graphicFrame>
      <p:sp>
        <p:nvSpPr>
          <p:cNvPr id="6" name="TextBox 5">
            <a:extLst>
              <a:ext uri="{FF2B5EF4-FFF2-40B4-BE49-F238E27FC236}">
                <a16:creationId xmlns:a16="http://schemas.microsoft.com/office/drawing/2014/main" id="{9DF1EF8C-FC7A-42C4-8918-130A4A8364E5}"/>
              </a:ext>
            </a:extLst>
          </p:cNvPr>
          <p:cNvSpPr txBox="1"/>
          <p:nvPr/>
        </p:nvSpPr>
        <p:spPr>
          <a:xfrm>
            <a:off x="304800" y="6487886"/>
            <a:ext cx="10076798" cy="400110"/>
          </a:xfrm>
          <a:prstGeom prst="rect">
            <a:avLst/>
          </a:prstGeom>
          <a:noFill/>
        </p:spPr>
        <p:txBody>
          <a:bodyPr wrap="none" rtlCol="0">
            <a:spAutoFit/>
          </a:bodyPr>
          <a:lstStyle/>
          <a:p>
            <a:r>
              <a:rPr lang="en-US" sz="1000" dirty="0"/>
              <a:t>Adapted from Geert Hofstede, “</a:t>
            </a:r>
            <a:r>
              <a:rPr lang="en-US" sz="1000" i="1" dirty="0"/>
              <a:t>Culture’s consequences: Comparing values, behaviors and institutions across nations</a:t>
            </a:r>
            <a:r>
              <a:rPr lang="en-US" sz="1000" dirty="0"/>
              <a:t>,” 2nd edition, 2001, page 169-170, Thousand Oaks, CA: Sage Publications.</a:t>
            </a:r>
          </a:p>
          <a:p>
            <a:endParaRPr lang="en-US" sz="1000" dirty="0"/>
          </a:p>
        </p:txBody>
      </p:sp>
    </p:spTree>
    <p:extLst>
      <p:ext uri="{BB962C8B-B14F-4D97-AF65-F5344CB8AC3E}">
        <p14:creationId xmlns:p14="http://schemas.microsoft.com/office/powerpoint/2010/main" val="6136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015D9-D8BF-432F-8856-CFE824C60F0F}"/>
              </a:ext>
            </a:extLst>
          </p:cNvPr>
          <p:cNvSpPr>
            <a:spLocks noGrp="1"/>
          </p:cNvSpPr>
          <p:nvPr>
            <p:ph type="title"/>
          </p:nvPr>
        </p:nvSpPr>
        <p:spPr/>
        <p:txBody>
          <a:bodyPr/>
          <a:lstStyle/>
          <a:p>
            <a:r>
              <a:rPr lang="en-US" dirty="0"/>
              <a:t>Table 6.4 Implications of Uncertainty Avoidance</a:t>
            </a:r>
          </a:p>
        </p:txBody>
      </p:sp>
      <p:graphicFrame>
        <p:nvGraphicFramePr>
          <p:cNvPr id="5" name="Table 4">
            <a:extLst>
              <a:ext uri="{FF2B5EF4-FFF2-40B4-BE49-F238E27FC236}">
                <a16:creationId xmlns:a16="http://schemas.microsoft.com/office/drawing/2014/main" id="{E2270B94-393B-4926-9658-6DFA78634AA5}"/>
              </a:ext>
            </a:extLst>
          </p:cNvPr>
          <p:cNvGraphicFramePr>
            <a:graphicFrameLocks noGrp="1"/>
          </p:cNvGraphicFramePr>
          <p:nvPr>
            <p:extLst>
              <p:ext uri="{D42A27DB-BD31-4B8C-83A1-F6EECF244321}">
                <p14:modId xmlns:p14="http://schemas.microsoft.com/office/powerpoint/2010/main" val="2212648226"/>
              </p:ext>
            </p:extLst>
          </p:nvPr>
        </p:nvGraphicFramePr>
        <p:xfrm>
          <a:off x="1059543" y="990600"/>
          <a:ext cx="9263679" cy="5090886"/>
        </p:xfrm>
        <a:graphic>
          <a:graphicData uri="http://schemas.openxmlformats.org/drawingml/2006/table">
            <a:tbl>
              <a:tblPr/>
              <a:tblGrid>
                <a:gridCol w="3087893">
                  <a:extLst>
                    <a:ext uri="{9D8B030D-6E8A-4147-A177-3AD203B41FA5}">
                      <a16:colId xmlns:a16="http://schemas.microsoft.com/office/drawing/2014/main" val="4243348120"/>
                    </a:ext>
                  </a:extLst>
                </a:gridCol>
                <a:gridCol w="3087893">
                  <a:extLst>
                    <a:ext uri="{9D8B030D-6E8A-4147-A177-3AD203B41FA5}">
                      <a16:colId xmlns:a16="http://schemas.microsoft.com/office/drawing/2014/main" val="841770936"/>
                    </a:ext>
                  </a:extLst>
                </a:gridCol>
                <a:gridCol w="3087893">
                  <a:extLst>
                    <a:ext uri="{9D8B030D-6E8A-4147-A177-3AD203B41FA5}">
                      <a16:colId xmlns:a16="http://schemas.microsoft.com/office/drawing/2014/main" val="33178573"/>
                    </a:ext>
                  </a:extLst>
                </a:gridCol>
              </a:tblGrid>
              <a:tr h="318181">
                <a:tc>
                  <a:txBody>
                    <a:bodyPr/>
                    <a:lstStyle/>
                    <a:p>
                      <a:pPr algn="l" fontAlgn="b"/>
                      <a:r>
                        <a:rPr lang="en-US" sz="1400" b="1">
                          <a:effectLst/>
                        </a:rPr>
                        <a:t>Type of Work Activity</a:t>
                      </a:r>
                    </a:p>
                  </a:txBody>
                  <a:tcPr marL="73517" marR="73517" marT="36758" marB="3675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400" b="1">
                          <a:effectLst/>
                        </a:rPr>
                        <a:t>Low Uncertainty Avoidance</a:t>
                      </a:r>
                    </a:p>
                  </a:txBody>
                  <a:tcPr marL="73517" marR="73517" marT="36758" marB="36758" anchor="b">
                    <a:lnL>
                      <a:noFill/>
                    </a:lnL>
                    <a:lnR>
                      <a:noFill/>
                    </a:lnR>
                    <a:lnT>
                      <a:noFill/>
                    </a:lnT>
                    <a:lnB w="12700" cap="flat" cmpd="sng" algn="ctr">
                      <a:solidFill>
                        <a:srgbClr val="DDDDDD"/>
                      </a:solidFill>
                      <a:prstDash val="solid"/>
                      <a:round/>
                      <a:headEnd type="none" w="med" len="med"/>
                      <a:tailEnd type="none" w="med" len="med"/>
                    </a:lnB>
                  </a:tcPr>
                </a:tc>
                <a:tc>
                  <a:txBody>
                    <a:bodyPr/>
                    <a:lstStyle/>
                    <a:p>
                      <a:pPr algn="l" fontAlgn="b"/>
                      <a:r>
                        <a:rPr lang="en-US" sz="1400" b="1">
                          <a:effectLst/>
                        </a:rPr>
                        <a:t>High Uncertainty Avoidance</a:t>
                      </a:r>
                    </a:p>
                  </a:txBody>
                  <a:tcPr marL="73517" marR="73517" marT="36758" marB="36758" anchor="b">
                    <a:lnL>
                      <a:noFill/>
                    </a:lnL>
                    <a:lnR>
                      <a:noFill/>
                    </a:lnR>
                    <a:lnT>
                      <a:noFill/>
                    </a:lnT>
                    <a:lnB w="1270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452132296"/>
                  </a:ext>
                </a:extLst>
              </a:tr>
              <a:tr h="1272721">
                <a:tc>
                  <a:txBody>
                    <a:bodyPr/>
                    <a:lstStyle/>
                    <a:p>
                      <a:pPr fontAlgn="ctr"/>
                      <a:r>
                        <a:rPr lang="en-US" sz="1400">
                          <a:effectLst/>
                        </a:rPr>
                        <a:t>Relationship with companies</a:t>
                      </a:r>
                    </a:p>
                  </a:txBody>
                  <a:tcPr marL="73517" marR="73517" marT="36758" marB="3675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Weak loyalty to companies</a:t>
                      </a:r>
                    </a:p>
                    <a:p>
                      <a:pPr fontAlgn="ctr">
                        <a:buFont typeface="Arial" panose="020B0604020202020204" pitchFamily="34" charset="0"/>
                        <a:buChar char="•"/>
                      </a:pPr>
                      <a:r>
                        <a:rPr lang="en-US" sz="1400">
                          <a:solidFill>
                            <a:srgbClr val="555555"/>
                          </a:solidFill>
                          <a:effectLst/>
                        </a:rPr>
                        <a:t>Average duration of employment shorter</a:t>
                      </a:r>
                    </a:p>
                    <a:p>
                      <a:pPr fontAlgn="ctr">
                        <a:buFont typeface="Arial" panose="020B0604020202020204" pitchFamily="34" charset="0"/>
                        <a:buChar char="•"/>
                      </a:pPr>
                      <a:r>
                        <a:rPr lang="en-US" sz="1400">
                          <a:solidFill>
                            <a:srgbClr val="555555"/>
                          </a:solidFill>
                          <a:effectLst/>
                        </a:rPr>
                        <a:t>Preference for smaller organizations</a:t>
                      </a:r>
                    </a:p>
                  </a:txBody>
                  <a:tcPr marL="73517" marR="73517" marT="36758" marB="3675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tc>
                  <a:txBody>
                    <a:bodyPr/>
                    <a:lstStyle/>
                    <a:p>
                      <a:pPr fontAlgn="ctr">
                        <a:buFont typeface="Arial" panose="020B0604020202020204" pitchFamily="34" charset="0"/>
                        <a:buChar char="•"/>
                      </a:pPr>
                      <a:r>
                        <a:rPr lang="en-US" sz="1400" dirty="0">
                          <a:solidFill>
                            <a:srgbClr val="555555"/>
                          </a:solidFill>
                          <a:effectLst/>
                        </a:rPr>
                        <a:t>Strong loyalty to employing organizations</a:t>
                      </a:r>
                    </a:p>
                    <a:p>
                      <a:pPr fontAlgn="ctr">
                        <a:buFont typeface="Arial" panose="020B0604020202020204" pitchFamily="34" charset="0"/>
                        <a:buChar char="•"/>
                      </a:pPr>
                      <a:r>
                        <a:rPr lang="en-US" sz="1400" dirty="0">
                          <a:solidFill>
                            <a:srgbClr val="555555"/>
                          </a:solidFill>
                          <a:effectLst/>
                        </a:rPr>
                        <a:t>Employment are long term in duration</a:t>
                      </a:r>
                    </a:p>
                    <a:p>
                      <a:pPr fontAlgn="ctr">
                        <a:buFont typeface="Arial" panose="020B0604020202020204" pitchFamily="34" charset="0"/>
                        <a:buChar char="•"/>
                      </a:pPr>
                      <a:r>
                        <a:rPr lang="en-US" sz="1400" dirty="0">
                          <a:solidFill>
                            <a:srgbClr val="555555"/>
                          </a:solidFill>
                          <a:effectLst/>
                        </a:rPr>
                        <a:t>Preference for larger companies</a:t>
                      </a:r>
                    </a:p>
                  </a:txBody>
                  <a:tcPr marL="73517" marR="73517" marT="36758" marB="36758" anchor="ctr">
                    <a:lnL>
                      <a:noFill/>
                    </a:lnL>
                    <a:lnR>
                      <a:noFill/>
                    </a:lnR>
                    <a:lnT w="12700" cap="flat" cmpd="sng" algn="ctr">
                      <a:solidFill>
                        <a:srgbClr val="DDDDDD"/>
                      </a:solidFill>
                      <a:prstDash val="solid"/>
                      <a:round/>
                      <a:headEnd type="none" w="med" len="med"/>
                      <a:tailEnd type="none" w="med" len="med"/>
                    </a:lnT>
                    <a:lnB>
                      <a:noFill/>
                    </a:lnB>
                    <a:solidFill>
                      <a:srgbClr val="F9F9F9"/>
                    </a:solidFill>
                  </a:tcPr>
                </a:tc>
                <a:extLst>
                  <a:ext uri="{0D108BD9-81ED-4DB2-BD59-A6C34878D82A}">
                    <a16:rowId xmlns:a16="http://schemas.microsoft.com/office/drawing/2014/main" val="1325501293"/>
                  </a:ext>
                </a:extLst>
              </a:tr>
              <a:tr h="1988627">
                <a:tc>
                  <a:txBody>
                    <a:bodyPr/>
                    <a:lstStyle/>
                    <a:p>
                      <a:pPr fontAlgn="ctr"/>
                      <a:r>
                        <a:rPr lang="en-US" sz="1400">
                          <a:effectLst/>
                        </a:rPr>
                        <a:t>Characteristics of supervisors/managers</a:t>
                      </a:r>
                    </a:p>
                  </a:txBody>
                  <a:tcPr marL="73517" marR="73517" marT="36758" marB="36758" anchor="ctr">
                    <a:lnL>
                      <a:noFill/>
                    </a:lnL>
                    <a:lnR>
                      <a:noFill/>
                    </a:lnR>
                    <a:lnT>
                      <a:noFill/>
                    </a:lnT>
                    <a:lnB>
                      <a:noFill/>
                    </a:lnB>
                  </a:tcPr>
                </a:tc>
                <a:tc>
                  <a:txBody>
                    <a:bodyPr/>
                    <a:lstStyle/>
                    <a:p>
                      <a:pPr fontAlgn="ctr">
                        <a:buFont typeface="Arial" panose="020B0604020202020204" pitchFamily="34" charset="0"/>
                        <a:buChar char="•"/>
                      </a:pPr>
                      <a:r>
                        <a:rPr lang="en-US" sz="1400">
                          <a:solidFill>
                            <a:srgbClr val="555555"/>
                          </a:solidFill>
                          <a:effectLst/>
                        </a:rPr>
                        <a:t>Superiors optimistic about subordinate ambition and leadership abilities</a:t>
                      </a:r>
                    </a:p>
                    <a:p>
                      <a:pPr fontAlgn="ctr">
                        <a:buFont typeface="Arial" panose="020B0604020202020204" pitchFamily="34" charset="0"/>
                        <a:buChar char="•"/>
                      </a:pPr>
                      <a:r>
                        <a:rPr lang="en-US" sz="1400">
                          <a:solidFill>
                            <a:srgbClr val="555555"/>
                          </a:solidFill>
                          <a:effectLst/>
                        </a:rPr>
                        <a:t>Top managers usually involved in strategy</a:t>
                      </a:r>
                    </a:p>
                    <a:p>
                      <a:pPr fontAlgn="ctr">
                        <a:buFont typeface="Arial" panose="020B0604020202020204" pitchFamily="34" charset="0"/>
                        <a:buChar char="•"/>
                      </a:pPr>
                      <a:r>
                        <a:rPr lang="en-US" sz="1400">
                          <a:solidFill>
                            <a:srgbClr val="555555"/>
                          </a:solidFill>
                          <a:effectLst/>
                        </a:rPr>
                        <a:t>Power of superiors based on relationships and position</a:t>
                      </a:r>
                    </a:p>
                    <a:p>
                      <a:pPr fontAlgn="ctr">
                        <a:buFont typeface="Arial" panose="020B0604020202020204" pitchFamily="34" charset="0"/>
                        <a:buChar char="•"/>
                      </a:pPr>
                      <a:r>
                        <a:rPr lang="en-US" sz="1400">
                          <a:solidFill>
                            <a:srgbClr val="555555"/>
                          </a:solidFill>
                          <a:effectLst/>
                        </a:rPr>
                        <a:t>Transformational leaders preferred</a:t>
                      </a:r>
                    </a:p>
                  </a:txBody>
                  <a:tcPr marL="73517" marR="73517" marT="36758" marB="36758" anchor="ctr">
                    <a:lnL>
                      <a:noFill/>
                    </a:lnL>
                    <a:lnR>
                      <a:noFill/>
                    </a:lnR>
                    <a:lnT>
                      <a:noFill/>
                    </a:lnT>
                    <a:lnB>
                      <a:noFill/>
                    </a:lnB>
                  </a:tcPr>
                </a:tc>
                <a:tc>
                  <a:txBody>
                    <a:bodyPr/>
                    <a:lstStyle/>
                    <a:p>
                      <a:pPr fontAlgn="ctr">
                        <a:buFont typeface="Arial" panose="020B0604020202020204" pitchFamily="34" charset="0"/>
                        <a:buChar char="•"/>
                      </a:pPr>
                      <a:r>
                        <a:rPr lang="en-US" sz="1400">
                          <a:solidFill>
                            <a:srgbClr val="555555"/>
                          </a:solidFill>
                          <a:effectLst/>
                        </a:rPr>
                        <a:t>Superiors pessimistic about subordinate ambition</a:t>
                      </a:r>
                    </a:p>
                    <a:p>
                      <a:pPr fontAlgn="ctr">
                        <a:buFont typeface="Arial" panose="020B0604020202020204" pitchFamily="34" charset="0"/>
                        <a:buChar char="•"/>
                      </a:pPr>
                      <a:r>
                        <a:rPr lang="en-US" sz="1400">
                          <a:solidFill>
                            <a:srgbClr val="555555"/>
                          </a:solidFill>
                          <a:effectLst/>
                        </a:rPr>
                        <a:t>Top managers often involved in operations</a:t>
                      </a:r>
                    </a:p>
                    <a:p>
                      <a:pPr fontAlgn="ctr">
                        <a:buFont typeface="Arial" panose="020B0604020202020204" pitchFamily="34" charset="0"/>
                        <a:buChar char="•"/>
                      </a:pPr>
                      <a:r>
                        <a:rPr lang="en-US" sz="1400">
                          <a:solidFill>
                            <a:srgbClr val="555555"/>
                          </a:solidFill>
                          <a:effectLst/>
                        </a:rPr>
                        <a:t>Power of superiors based on control of uncertainties</a:t>
                      </a:r>
                    </a:p>
                    <a:p>
                      <a:pPr fontAlgn="ctr">
                        <a:buFont typeface="Arial" panose="020B0604020202020204" pitchFamily="34" charset="0"/>
                        <a:buChar char="•"/>
                      </a:pPr>
                      <a:r>
                        <a:rPr lang="en-US" sz="1400">
                          <a:solidFill>
                            <a:srgbClr val="555555"/>
                          </a:solidFill>
                          <a:effectLst/>
                        </a:rPr>
                        <a:t>Hierarchical control roles preferred</a:t>
                      </a:r>
                    </a:p>
                  </a:txBody>
                  <a:tcPr marL="73517" marR="73517" marT="36758" marB="36758" anchor="ctr">
                    <a:lnL>
                      <a:noFill/>
                    </a:lnL>
                    <a:lnR>
                      <a:noFill/>
                    </a:lnR>
                    <a:lnT>
                      <a:noFill/>
                    </a:lnT>
                    <a:lnB>
                      <a:noFill/>
                    </a:lnB>
                  </a:tcPr>
                </a:tc>
                <a:extLst>
                  <a:ext uri="{0D108BD9-81ED-4DB2-BD59-A6C34878D82A}">
                    <a16:rowId xmlns:a16="http://schemas.microsoft.com/office/drawing/2014/main" val="1569025083"/>
                  </a:ext>
                </a:extLst>
              </a:tr>
              <a:tr h="1511357">
                <a:tc>
                  <a:txBody>
                    <a:bodyPr/>
                    <a:lstStyle/>
                    <a:p>
                      <a:pPr fontAlgn="ctr"/>
                      <a:r>
                        <a:rPr lang="en-US" sz="1400">
                          <a:effectLst/>
                        </a:rPr>
                        <a:t>Entrepreneurship and innovation</a:t>
                      </a:r>
                    </a:p>
                  </a:txBody>
                  <a:tcPr marL="73517" marR="73517" marT="36758" marB="3675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a:solidFill>
                            <a:srgbClr val="555555"/>
                          </a:solidFill>
                          <a:effectLst/>
                        </a:rPr>
                        <a:t>Innovators feel less constrained by rules</a:t>
                      </a:r>
                    </a:p>
                    <a:p>
                      <a:pPr fontAlgn="ctr">
                        <a:buFont typeface="Arial" panose="020B0604020202020204" pitchFamily="34" charset="0"/>
                        <a:buChar char="•"/>
                      </a:pPr>
                      <a:r>
                        <a:rPr lang="en-US" sz="1400">
                          <a:solidFill>
                            <a:srgbClr val="555555"/>
                          </a:solidFill>
                          <a:effectLst/>
                        </a:rPr>
                        <a:t>Renegade championing</a:t>
                      </a:r>
                    </a:p>
                    <a:p>
                      <a:pPr fontAlgn="ctr">
                        <a:buFont typeface="Arial" panose="020B0604020202020204" pitchFamily="34" charset="0"/>
                        <a:buChar char="•"/>
                      </a:pPr>
                      <a:r>
                        <a:rPr lang="en-US" sz="1400">
                          <a:solidFill>
                            <a:srgbClr val="555555"/>
                          </a:solidFill>
                          <a:effectLst/>
                        </a:rPr>
                        <a:t>Tolerance for ambiguity in procedures and structures</a:t>
                      </a:r>
                    </a:p>
                    <a:p>
                      <a:pPr fontAlgn="ctr">
                        <a:buFont typeface="Arial" panose="020B0604020202020204" pitchFamily="34" charset="0"/>
                        <a:buChar char="•"/>
                      </a:pPr>
                      <a:r>
                        <a:rPr lang="en-US" sz="1400">
                          <a:solidFill>
                            <a:srgbClr val="555555"/>
                          </a:solidFill>
                          <a:effectLst/>
                        </a:rPr>
                        <a:t>Innovation welcomed</a:t>
                      </a:r>
                    </a:p>
                  </a:txBody>
                  <a:tcPr marL="73517" marR="73517" marT="36758" marB="36758" anchor="ctr">
                    <a:lnL>
                      <a:noFill/>
                    </a:lnL>
                    <a:lnR>
                      <a:noFill/>
                    </a:lnR>
                    <a:lnT>
                      <a:noFill/>
                    </a:lnT>
                    <a:lnB>
                      <a:noFill/>
                    </a:lnB>
                    <a:solidFill>
                      <a:srgbClr val="F9F9F9"/>
                    </a:solidFill>
                  </a:tcPr>
                </a:tc>
                <a:tc>
                  <a:txBody>
                    <a:bodyPr/>
                    <a:lstStyle/>
                    <a:p>
                      <a:pPr fontAlgn="ctr">
                        <a:buFont typeface="Arial" panose="020B0604020202020204" pitchFamily="34" charset="0"/>
                        <a:buChar char="•"/>
                      </a:pPr>
                      <a:r>
                        <a:rPr lang="en-US" sz="1400" dirty="0">
                          <a:solidFill>
                            <a:srgbClr val="555555"/>
                          </a:solidFill>
                          <a:effectLst/>
                        </a:rPr>
                        <a:t>Innovators feel constrained by rules</a:t>
                      </a:r>
                    </a:p>
                    <a:p>
                      <a:pPr fontAlgn="ctr">
                        <a:buFont typeface="Arial" panose="020B0604020202020204" pitchFamily="34" charset="0"/>
                        <a:buChar char="•"/>
                      </a:pPr>
                      <a:r>
                        <a:rPr lang="en-US" sz="1400" dirty="0">
                          <a:solidFill>
                            <a:srgbClr val="555555"/>
                          </a:solidFill>
                          <a:effectLst/>
                        </a:rPr>
                        <a:t>Rational championing</a:t>
                      </a:r>
                    </a:p>
                    <a:p>
                      <a:pPr fontAlgn="ctr">
                        <a:buFont typeface="Arial" panose="020B0604020202020204" pitchFamily="34" charset="0"/>
                        <a:buChar char="•"/>
                      </a:pPr>
                      <a:r>
                        <a:rPr lang="en-US" sz="1400" dirty="0">
                          <a:solidFill>
                            <a:srgbClr val="555555"/>
                          </a:solidFill>
                          <a:effectLst/>
                        </a:rPr>
                        <a:t>Formalized management structures</a:t>
                      </a:r>
                    </a:p>
                    <a:p>
                      <a:pPr fontAlgn="ctr">
                        <a:buFont typeface="Arial" panose="020B0604020202020204" pitchFamily="34" charset="0"/>
                        <a:buChar char="•"/>
                      </a:pPr>
                      <a:r>
                        <a:rPr lang="en-US" sz="1400" dirty="0">
                          <a:solidFill>
                            <a:srgbClr val="555555"/>
                          </a:solidFill>
                          <a:effectLst/>
                        </a:rPr>
                        <a:t>Innovation resisted</a:t>
                      </a:r>
                    </a:p>
                  </a:txBody>
                  <a:tcPr marL="73517" marR="73517" marT="36758" marB="36758" anchor="ctr">
                    <a:lnL>
                      <a:noFill/>
                    </a:lnL>
                    <a:lnR>
                      <a:noFill/>
                    </a:lnR>
                    <a:lnT>
                      <a:noFill/>
                    </a:lnT>
                    <a:lnB>
                      <a:noFill/>
                    </a:lnB>
                    <a:solidFill>
                      <a:srgbClr val="F9F9F9"/>
                    </a:solidFill>
                  </a:tcPr>
                </a:tc>
                <a:extLst>
                  <a:ext uri="{0D108BD9-81ED-4DB2-BD59-A6C34878D82A}">
                    <a16:rowId xmlns:a16="http://schemas.microsoft.com/office/drawing/2014/main" val="2229261836"/>
                  </a:ext>
                </a:extLst>
              </a:tr>
            </a:tbl>
          </a:graphicData>
        </a:graphic>
      </p:graphicFrame>
      <p:sp>
        <p:nvSpPr>
          <p:cNvPr id="6" name="TextBox 5">
            <a:extLst>
              <a:ext uri="{FF2B5EF4-FFF2-40B4-BE49-F238E27FC236}">
                <a16:creationId xmlns:a16="http://schemas.microsoft.com/office/drawing/2014/main" id="{C85F1F6C-4119-4BFA-9548-E8FB59CB6944}"/>
              </a:ext>
            </a:extLst>
          </p:cNvPr>
          <p:cNvSpPr txBox="1"/>
          <p:nvPr/>
        </p:nvSpPr>
        <p:spPr>
          <a:xfrm>
            <a:off x="420914" y="6616673"/>
            <a:ext cx="9826729" cy="400110"/>
          </a:xfrm>
          <a:prstGeom prst="rect">
            <a:avLst/>
          </a:prstGeom>
          <a:noFill/>
        </p:spPr>
        <p:txBody>
          <a:bodyPr wrap="none" rtlCol="0">
            <a:spAutoFit/>
          </a:bodyPr>
          <a:lstStyle/>
          <a:p>
            <a:r>
              <a:rPr lang="en-US" sz="1000" dirty="0"/>
              <a:t>Based on Geert Hofstede, “</a:t>
            </a:r>
            <a:r>
              <a:rPr lang="en-US" sz="1000" i="1" dirty="0"/>
              <a:t>Culture’s consequences: Comparing values, behaviors and institutions across nations</a:t>
            </a:r>
            <a:r>
              <a:rPr lang="en-US" sz="1000" dirty="0"/>
              <a:t>,” 2nd edition, 2001, page 169-170, Thousand Oaks, CA: Sage Publications.</a:t>
            </a:r>
          </a:p>
          <a:p>
            <a:endParaRPr lang="en-US" sz="1000" dirty="0"/>
          </a:p>
        </p:txBody>
      </p:sp>
    </p:spTree>
    <p:extLst>
      <p:ext uri="{BB962C8B-B14F-4D97-AF65-F5344CB8AC3E}">
        <p14:creationId xmlns:p14="http://schemas.microsoft.com/office/powerpoint/2010/main" val="101313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Autofit/>
          </a:bodyPr>
          <a:lstStyle/>
          <a:p>
            <a:r>
              <a:rPr lang="en-US" sz="3600" dirty="0"/>
              <a:t>2. What is culture, and how can culture be understood through Hofstede’s cultural framework?</a:t>
            </a:r>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746449" y="2075544"/>
            <a:ext cx="10599575" cy="3934821"/>
          </a:xfrm>
        </p:spPr>
        <p:txBody>
          <a:bodyPr>
            <a:normAutofit fontScale="92500" lnSpcReduction="20000"/>
          </a:bodyPr>
          <a:lstStyle/>
          <a:p>
            <a:pPr marL="0" indent="0">
              <a:buNone/>
            </a:pPr>
            <a:r>
              <a:rPr lang="en-US" b="1" cap="all" dirty="0"/>
              <a:t>Concept Check</a:t>
            </a:r>
          </a:p>
          <a:p>
            <a:pPr marL="514350" indent="-514350">
              <a:buFont typeface="+mj-lt"/>
              <a:buAutoNum type="arabicPeriod"/>
            </a:pPr>
            <a:r>
              <a:rPr lang="en-US" sz="3800" dirty="0"/>
              <a:t>Describe Hofstede’s approach to defining national culture.</a:t>
            </a:r>
          </a:p>
          <a:p>
            <a:pPr marL="514350" indent="-514350">
              <a:buFont typeface="+mj-lt"/>
              <a:buAutoNum type="arabicPeriod"/>
            </a:pPr>
            <a:r>
              <a:rPr lang="en-US" sz="3800" dirty="0"/>
              <a:t>Describe power distance and its implications for managers in in cultural contexts.</a:t>
            </a:r>
          </a:p>
          <a:p>
            <a:pPr marL="514350" indent="-514350">
              <a:buFont typeface="+mj-lt"/>
              <a:buAutoNum type="arabicPeriod"/>
            </a:pPr>
            <a:r>
              <a:rPr lang="en-US" sz="3800" strike="sngStrike" dirty="0"/>
              <a:t>Describe individualism versus collectivism and its implications for managers in cultural contexts.</a:t>
            </a:r>
          </a:p>
          <a:p>
            <a:pPr marL="514350" indent="-514350">
              <a:buFont typeface="+mj-lt"/>
              <a:buAutoNum type="arabicPeriod"/>
            </a:pPr>
            <a:r>
              <a:rPr lang="en-US" sz="3800" strike="sngStrike" dirty="0"/>
              <a:t>Describe uncertainty avoidance and its implications for managers in in cultural contexts.</a:t>
            </a:r>
          </a:p>
        </p:txBody>
      </p:sp>
    </p:spTree>
    <p:extLst>
      <p:ext uri="{BB962C8B-B14F-4D97-AF65-F5344CB8AC3E}">
        <p14:creationId xmlns:p14="http://schemas.microsoft.com/office/powerpoint/2010/main" val="1657914021"/>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10605</TotalTime>
  <Words>2242</Words>
  <Application>Microsoft Office PowerPoint</Application>
  <PresentationFormat>Widescreen</PresentationFormat>
  <Paragraphs>392</Paragraphs>
  <Slides>25</Slides>
  <Notes>2</Notes>
  <HiddenSlides>5</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Wingdings</vt:lpstr>
      <vt:lpstr>Office Theme</vt:lpstr>
      <vt:lpstr>office theme</vt:lpstr>
      <vt:lpstr>Principles of Management</vt:lpstr>
      <vt:lpstr>Learning Outcomes</vt:lpstr>
      <vt:lpstr>Exhibit 6.2 Foreign Direct Investment Inflows from Other Countries</vt:lpstr>
      <vt:lpstr>1. Why is it important to understand and appreciate the importance of international management in today’s world?</vt:lpstr>
      <vt:lpstr>Table 6.1 Hofstede’s Model of National Culture</vt:lpstr>
      <vt:lpstr>Table 6.2 Implications of Power Distance PAGE 166</vt:lpstr>
      <vt:lpstr>Table 6.3 Implications of Individualism</vt:lpstr>
      <vt:lpstr>Table 6.4 Implications of Uncertainty Avoidance</vt:lpstr>
      <vt:lpstr>2. What is culture, and how can culture be understood through Hofstede’s cultural framework?</vt:lpstr>
      <vt:lpstr>Hofstede's Cultural Dimensions</vt:lpstr>
      <vt:lpstr>Table 6.6 Country Clusters</vt:lpstr>
      <vt:lpstr>Table 6.7 Country Clusters and Preferred Leadership Styles</vt:lpstr>
      <vt:lpstr>Table 6.8 Traits and Behaviors That Are Universally Admired and Disliked</vt:lpstr>
      <vt:lpstr>3. How are regions of the world categorized using the GLOBE framework, and how does this categorization enhance understanding of cross-cultural leadership?</vt:lpstr>
      <vt:lpstr>Handshake Etiquette Around the World.</vt:lpstr>
      <vt:lpstr>Handshake Etiquette Around the World.</vt:lpstr>
      <vt:lpstr>Exhibit 6.5 Level of Social Inequality</vt:lpstr>
      <vt:lpstr>Exhibit 6.6 Religions of the World</vt:lpstr>
      <vt:lpstr>Why I am Untouchable</vt:lpstr>
      <vt:lpstr>Why I am Untouchable</vt:lpstr>
      <vt:lpstr>5. What steps can you take to be better prepared for cross-cultural assignments?</vt:lpstr>
      <vt:lpstr>6. What are the main strategies that companies can use to go international?</vt:lpstr>
      <vt:lpstr>Table 6.10  Myths About Exporting and Counterarguments</vt:lpstr>
      <vt:lpstr>Exhibit 6.8 Reasons to Enter Strategic Alliances</vt:lpstr>
      <vt:lpstr>7. Why might it be necessary for a company to go international, and how might it accomplish this goal?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Messer, Joe R</cp:lastModifiedBy>
  <cp:revision>222</cp:revision>
  <cp:lastPrinted>2021-09-28T21:19:18Z</cp:lastPrinted>
  <dcterms:created xsi:type="dcterms:W3CDTF">2018-05-29T21:16:34Z</dcterms:created>
  <dcterms:modified xsi:type="dcterms:W3CDTF">2021-09-29T01:21:41Z</dcterms:modified>
</cp:coreProperties>
</file>