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1"/>
  </p:notesMasterIdLst>
  <p:handoutMasterIdLst>
    <p:handoutMasterId r:id="rId22"/>
  </p:handoutMasterIdLst>
  <p:sldIdLst>
    <p:sldId id="256" r:id="rId3"/>
    <p:sldId id="377" r:id="rId4"/>
    <p:sldId id="366" r:id="rId5"/>
    <p:sldId id="365" r:id="rId6"/>
    <p:sldId id="334" r:id="rId7"/>
    <p:sldId id="353" r:id="rId8"/>
    <p:sldId id="378" r:id="rId9"/>
    <p:sldId id="379" r:id="rId10"/>
    <p:sldId id="380" r:id="rId11"/>
    <p:sldId id="368" r:id="rId12"/>
    <p:sldId id="367" r:id="rId13"/>
    <p:sldId id="355" r:id="rId14"/>
    <p:sldId id="359" r:id="rId15"/>
    <p:sldId id="360" r:id="rId16"/>
    <p:sldId id="370" r:id="rId17"/>
    <p:sldId id="363" r:id="rId18"/>
    <p:sldId id="376" r:id="rId19"/>
    <p:sldId id="352"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863" autoAdjust="0"/>
    <p:restoredTop sz="94275" autoAdjust="0"/>
  </p:normalViewPr>
  <p:slideViewPr>
    <p:cSldViewPr snapToGrid="0" snapToObjects="1">
      <p:cViewPr varScale="1">
        <p:scale>
          <a:sx n="103" d="100"/>
          <a:sy n="103" d="100"/>
        </p:scale>
        <p:origin x="114" y="15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30" d="100"/>
        <a:sy n="130" d="100"/>
      </p:scale>
      <p:origin x="0" y="0"/>
    </p:cViewPr>
  </p:sorterViewPr>
  <p:notesViewPr>
    <p:cSldViewPr snapToGrid="0" snapToObjects="1">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4E85F3-DCCA-4816-BB2C-8589578B070D}"/>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0337609D-197A-4070-8E34-D131044A0B2B}"/>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408A76F-2B05-413E-976F-0BF7E126CE6E}" type="datetimeFigureOut">
              <a:rPr lang="en-US" smtClean="0"/>
              <a:pPr/>
              <a:t>5/10/2022</a:t>
            </a:fld>
            <a:endParaRPr lang="en-US"/>
          </a:p>
        </p:txBody>
      </p:sp>
      <p:sp>
        <p:nvSpPr>
          <p:cNvPr id="4" name="Footer Placeholder 3">
            <a:extLst>
              <a:ext uri="{FF2B5EF4-FFF2-40B4-BE49-F238E27FC236}">
                <a16:creationId xmlns:a16="http://schemas.microsoft.com/office/drawing/2014/main" id="{0B96A07A-CB8B-4321-B59D-6B20ACB61ED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E18B78C-6CA7-44A1-B4BC-BE372BEE2BF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43627B9-656A-4537-BCB7-741F9BAE6DE3}" type="slidenum">
              <a:rPr lang="en-US" smtClean="0"/>
              <a:pPr/>
              <a:t>‹#›</a:t>
            </a:fld>
            <a:endParaRPr lang="en-US"/>
          </a:p>
        </p:txBody>
      </p:sp>
    </p:spTree>
    <p:extLst>
      <p:ext uri="{BB962C8B-B14F-4D97-AF65-F5344CB8AC3E}">
        <p14:creationId xmlns:p14="http://schemas.microsoft.com/office/powerpoint/2010/main" val="1163424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C7335C6-3C3E-4B80-A9C6-74F0A1957479}" type="datetimeFigureOut">
              <a:rPr lang="en-US" smtClean="0"/>
              <a:pPr/>
              <a:t>5/10/2022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F91A0EE-5618-4FFB-9C66-974DDFCAFAC6}" type="slidenum">
              <a:rPr lang="en-US" smtClean="0"/>
              <a:pPr/>
              <a:t>‹#›</a:t>
            </a:fld>
            <a:endParaRPr lang="en-US"/>
          </a:p>
        </p:txBody>
      </p:sp>
    </p:spTree>
    <p:extLst>
      <p:ext uri="{BB962C8B-B14F-4D97-AF65-F5344CB8AC3E}">
        <p14:creationId xmlns:p14="http://schemas.microsoft.com/office/powerpoint/2010/main" val="2464077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1A0EE-5618-4FFB-9C66-974DDFCAFAC6}" type="slidenum">
              <a:rPr lang="en-US" smtClean="0"/>
              <a:pPr/>
              <a:t>1</a:t>
            </a:fld>
            <a:endParaRPr lang="en-US"/>
          </a:p>
        </p:txBody>
      </p:sp>
    </p:spTree>
    <p:extLst>
      <p:ext uri="{BB962C8B-B14F-4D97-AF65-F5344CB8AC3E}">
        <p14:creationId xmlns:p14="http://schemas.microsoft.com/office/powerpoint/2010/main" val="7771177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498249"/>
            <a:ext cx="9144000" cy="1011237"/>
          </a:xfrm>
        </p:spPr>
        <p:txBody>
          <a:bodyPr anchor="b"/>
          <a:lstStyle>
            <a:lvl1pPr algn="ctr">
              <a:defRPr sz="6000"/>
            </a:lvl1pPr>
          </a:lstStyle>
          <a:p>
            <a:r>
              <a:rPr lang="en-US" dirty="0"/>
              <a:t>Principles of Management</a:t>
            </a:r>
          </a:p>
        </p:txBody>
      </p:sp>
      <p:sp>
        <p:nvSpPr>
          <p:cNvPr id="5" name="Footer Placeholder 4"/>
          <p:cNvSpPr>
            <a:spLocks noGrp="1"/>
          </p:cNvSpPr>
          <p:nvPr>
            <p:ph type="ftr" sz="quarter" idx="11"/>
          </p:nvPr>
        </p:nvSpPr>
        <p:spPr>
          <a:xfrm>
            <a:off x="1523999" y="6356350"/>
            <a:ext cx="8549898" cy="354416"/>
          </a:xfrm>
        </p:spPr>
        <p:txBody>
          <a:bodyPr/>
          <a:lstStyle/>
          <a:p>
            <a:endParaRPr lang="en-US"/>
          </a:p>
        </p:txBody>
      </p:sp>
      <p:sp>
        <p:nvSpPr>
          <p:cNvPr id="9" name="Picture Placeholder 8"/>
          <p:cNvSpPr>
            <a:spLocks noGrp="1"/>
          </p:cNvSpPr>
          <p:nvPr>
            <p:ph type="pic" sz="quarter" idx="13"/>
          </p:nvPr>
        </p:nvSpPr>
        <p:spPr>
          <a:xfrm>
            <a:off x="3983831" y="2390620"/>
            <a:ext cx="4224337" cy="3851130"/>
          </a:xfrm>
        </p:spPr>
        <p:txBody>
          <a:bodyPr>
            <a:normAutofit/>
          </a:bodyPr>
          <a:lstStyle>
            <a:lvl1pPr marL="0" indent="0">
              <a:buNone/>
              <a:defRPr sz="1200"/>
            </a:lvl1pPr>
          </a:lstStyle>
          <a:p>
            <a:endParaRPr lang="en-US" dirty="0"/>
          </a:p>
        </p:txBody>
      </p:sp>
      <p:sp>
        <p:nvSpPr>
          <p:cNvPr id="10" name="Title 1"/>
          <p:cNvSpPr txBox="1">
            <a:spLocks/>
          </p:cNvSpPr>
          <p:nvPr userDrawn="1"/>
        </p:nvSpPr>
        <p:spPr>
          <a:xfrm>
            <a:off x="1523999" y="1509485"/>
            <a:ext cx="9144000" cy="672883"/>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accent6"/>
                </a:solidFill>
                <a:latin typeface="+mj-lt"/>
                <a:ea typeface="+mj-ea"/>
                <a:cs typeface="+mj-cs"/>
              </a:defRPr>
            </a:lvl1pPr>
          </a:lstStyle>
          <a:p>
            <a:endParaRPr lang="en-US" sz="6400" dirty="0">
              <a:solidFill>
                <a:schemeClr val="accent5"/>
              </a:solidFill>
            </a:endParaRPr>
          </a:p>
        </p:txBody>
      </p:sp>
      <p:sp>
        <p:nvSpPr>
          <p:cNvPr id="11" name="Text Placeholder 10"/>
          <p:cNvSpPr>
            <a:spLocks noGrp="1"/>
          </p:cNvSpPr>
          <p:nvPr>
            <p:ph type="body" sz="quarter" idx="14" hasCustomPrompt="1"/>
          </p:nvPr>
        </p:nvSpPr>
        <p:spPr>
          <a:xfrm>
            <a:off x="1524000" y="1509713"/>
            <a:ext cx="9144000" cy="443778"/>
          </a:xfrm>
        </p:spPr>
        <p:txBody>
          <a:bodyPr>
            <a:noAutofit/>
          </a:bodyPr>
          <a:lstStyle>
            <a:lvl1pPr marL="0" indent="0" algn="ctr">
              <a:buNone/>
              <a:defRPr lang="en-US" sz="2400" b="1" baseline="0" smtClean="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US" dirty="0"/>
              <a:t>Chapter 2 MAKING ETHICAL DECISIONS AND MANAGING A SOCIALLY RESPONSIBLE BUSINESS</a:t>
            </a:r>
          </a:p>
        </p:txBody>
      </p:sp>
      <p:sp>
        <p:nvSpPr>
          <p:cNvPr id="12" name="TextBox 11"/>
          <p:cNvSpPr txBox="1"/>
          <p:nvPr userDrawn="1"/>
        </p:nvSpPr>
        <p:spPr>
          <a:xfrm>
            <a:off x="4218708" y="1946841"/>
            <a:ext cx="375458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PowerPoint Image Slideshow</a:t>
            </a:r>
          </a:p>
          <a:p>
            <a:pPr algn="ctr"/>
            <a:endParaRPr lang="en-US" sz="1600" dirty="0"/>
          </a:p>
        </p:txBody>
      </p:sp>
      <p:pic>
        <p:nvPicPr>
          <p:cNvPr id="4" name="Picture 3">
            <a:extLst>
              <a:ext uri="{FF2B5EF4-FFF2-40B4-BE49-F238E27FC236}">
                <a16:creationId xmlns:a16="http://schemas.microsoft.com/office/drawing/2014/main" id="{14AF741C-B880-4E9A-8E7D-96A3946ABC9D}"/>
              </a:ext>
            </a:extLst>
          </p:cNvPr>
          <p:cNvPicPr>
            <a:picLocks noChangeAspect="1"/>
          </p:cNvPicPr>
          <p:nvPr userDrawn="1"/>
        </p:nvPicPr>
        <p:blipFill>
          <a:blip r:embed="rId3"/>
          <a:stretch>
            <a:fillRect/>
          </a:stretch>
        </p:blipFill>
        <p:spPr>
          <a:xfrm>
            <a:off x="4700016" y="2374108"/>
            <a:ext cx="3007487" cy="3892042"/>
          </a:xfrm>
          <a:prstGeom prst="rect">
            <a:avLst/>
          </a:prstGeom>
        </p:spPr>
      </p:pic>
    </p:spTree>
    <p:extLst>
      <p:ext uri="{BB962C8B-B14F-4D97-AF65-F5344CB8AC3E}">
        <p14:creationId xmlns:p14="http://schemas.microsoft.com/office/powerpoint/2010/main" val="100249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94947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88330"/>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711272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88330"/>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3484324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88330"/>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376872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466148"/>
          </a:xfrm>
        </p:spPr>
        <p:txBody>
          <a:bodyPr>
            <a:normAutofit/>
          </a:bodyPr>
          <a:lstStyle>
            <a:lvl1pPr>
              <a:defRPr sz="2800" b="1"/>
            </a:lvl1pPr>
          </a:lstStyle>
          <a:p>
            <a:r>
              <a:rPr lang="en-US" dirty="0"/>
              <a:t>Figure #.#</a:t>
            </a:r>
          </a:p>
        </p:txBody>
      </p:sp>
      <p:sp>
        <p:nvSpPr>
          <p:cNvPr id="3" name="Content Placeholder 2"/>
          <p:cNvSpPr>
            <a:spLocks noGrp="1"/>
          </p:cNvSpPr>
          <p:nvPr>
            <p:ph sz="half" idx="1"/>
          </p:nvPr>
        </p:nvSpPr>
        <p:spPr>
          <a:xfrm>
            <a:off x="838200" y="1010661"/>
            <a:ext cx="5181600" cy="516630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010661"/>
            <a:ext cx="5181600" cy="5166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838200" y="6356350"/>
            <a:ext cx="9414164" cy="365125"/>
          </a:xfrm>
        </p:spPr>
        <p:txBody>
          <a:bodyPr/>
          <a:lstStyle/>
          <a:p>
            <a:endParaRPr lang="en-US"/>
          </a:p>
        </p:txBody>
      </p:sp>
    </p:spTree>
    <p:extLst>
      <p:ext uri="{BB962C8B-B14F-4D97-AF65-F5344CB8AC3E}">
        <p14:creationId xmlns:p14="http://schemas.microsoft.com/office/powerpoint/2010/main" val="345437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535420"/>
          </a:xfrm>
        </p:spPr>
        <p:txBody>
          <a:bodyPr>
            <a:normAutofit/>
          </a:bodyPr>
          <a:lstStyle>
            <a:lvl1pPr>
              <a:defRPr sz="2800" b="1" baseline="0"/>
            </a:lvl1pPr>
          </a:lstStyle>
          <a:p>
            <a:r>
              <a:rPr lang="en-US" dirty="0"/>
              <a:t>Figure #.#</a:t>
            </a:r>
          </a:p>
        </p:txBody>
      </p:sp>
      <p:sp>
        <p:nvSpPr>
          <p:cNvPr id="4" name="Footer Placeholder 3"/>
          <p:cNvSpPr>
            <a:spLocks noGrp="1"/>
          </p:cNvSpPr>
          <p:nvPr>
            <p:ph type="ftr" sz="quarter" idx="11"/>
          </p:nvPr>
        </p:nvSpPr>
        <p:spPr>
          <a:xfrm>
            <a:off x="97536" y="6205728"/>
            <a:ext cx="10180320" cy="442595"/>
          </a:xfrm>
        </p:spPr>
        <p:txBody>
          <a:bodyPr/>
          <a:lstStyle/>
          <a:p>
            <a:pPr algn="l"/>
            <a:r>
              <a:rPr lang="en-US" dirty="0"/>
              <a:t>This </a:t>
            </a:r>
            <a:r>
              <a:rPr lang="en-US" dirty="0" err="1"/>
              <a:t>OpenStax</a:t>
            </a:r>
            <a:r>
              <a:rPr lang="en-US" dirty="0"/>
              <a:t> ancillary resource is © Rice University under a CC BY 4.0 International license; it may be reproduced or modified but must be attributed to </a:t>
            </a:r>
            <a:r>
              <a:rPr lang="en-US" dirty="0" err="1"/>
              <a:t>OpenStax</a:t>
            </a:r>
            <a:r>
              <a:rPr lang="en-US" dirty="0"/>
              <a:t>, Rice University and any changes must be noted.</a:t>
            </a:r>
          </a:p>
        </p:txBody>
      </p:sp>
      <p:sp>
        <p:nvSpPr>
          <p:cNvPr id="7" name="Content Placeholder 6"/>
          <p:cNvSpPr>
            <a:spLocks noGrp="1"/>
          </p:cNvSpPr>
          <p:nvPr>
            <p:ph sz="quarter" idx="12"/>
          </p:nvPr>
        </p:nvSpPr>
        <p:spPr>
          <a:xfrm>
            <a:off x="838200" y="1011383"/>
            <a:ext cx="10515600" cy="3255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6"/>
          <p:cNvSpPr>
            <a:spLocks noGrp="1"/>
          </p:cNvSpPr>
          <p:nvPr>
            <p:ph sz="quarter" idx="13" hasCustomPrompt="1"/>
          </p:nvPr>
        </p:nvSpPr>
        <p:spPr>
          <a:xfrm>
            <a:off x="838200" y="4378037"/>
            <a:ext cx="10515600" cy="1627909"/>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686173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endParaRPr lang="en-US" dirty="0"/>
          </a:p>
        </p:txBody>
      </p:sp>
      <p:sp>
        <p:nvSpPr>
          <p:cNvPr id="3" name="Footer Placeholder 2"/>
          <p:cNvSpPr>
            <a:spLocks noGrp="1"/>
          </p:cNvSpPr>
          <p:nvPr>
            <p:ph type="ftr" sz="quarter" idx="10"/>
          </p:nvPr>
        </p:nvSpPr>
        <p:spPr/>
        <p:txBody>
          <a:bodyPr/>
          <a:lstStyle/>
          <a:p>
            <a:endParaRPr lang="en-US"/>
          </a:p>
        </p:txBody>
      </p:sp>
      <p:sp>
        <p:nvSpPr>
          <p:cNvPr id="5" name="Content Placeholder 4"/>
          <p:cNvSpPr>
            <a:spLocks noGrp="1"/>
          </p:cNvSpPr>
          <p:nvPr>
            <p:ph sz="quarter" idx="11" hasCustomPrompt="1"/>
          </p:nvPr>
        </p:nvSpPr>
        <p:spPr>
          <a:xfrm>
            <a:off x="838200" y="900545"/>
            <a:ext cx="10515600" cy="5347855"/>
          </a:xfrm>
        </p:spPr>
        <p:txBody>
          <a:bodyPr/>
          <a:lstStyle>
            <a:lvl1pPr marL="0" indent="0">
              <a:buNone/>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2568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1661383"/>
          </a:xfrm>
        </p:spPr>
        <p:txBody>
          <a:bodyPr/>
          <a:lstStyle>
            <a:lvl1pPr>
              <a:defRPr sz="3200" b="1"/>
            </a:lvl1pPr>
          </a:lstStyle>
          <a:p>
            <a:endParaRPr lang="en-US" dirty="0"/>
          </a:p>
        </p:txBody>
      </p:sp>
      <p:sp>
        <p:nvSpPr>
          <p:cNvPr id="3" name="Footer Placeholder 2"/>
          <p:cNvSpPr>
            <a:spLocks noGrp="1"/>
          </p:cNvSpPr>
          <p:nvPr>
            <p:ph type="ftr" sz="quarter" idx="10"/>
          </p:nvPr>
        </p:nvSpPr>
        <p:spPr/>
        <p:txBody>
          <a:bodyPr/>
          <a:lstStyle/>
          <a:p>
            <a:endParaRPr lang="en-US"/>
          </a:p>
        </p:txBody>
      </p:sp>
      <p:sp>
        <p:nvSpPr>
          <p:cNvPr id="5" name="Content Placeholder 4"/>
          <p:cNvSpPr>
            <a:spLocks noGrp="1"/>
          </p:cNvSpPr>
          <p:nvPr>
            <p:ph sz="quarter" idx="11"/>
          </p:nvPr>
        </p:nvSpPr>
        <p:spPr>
          <a:xfrm>
            <a:off x="838200" y="2372497"/>
            <a:ext cx="10515600" cy="3875903"/>
          </a:xfrm>
        </p:spPr>
        <p:txBody>
          <a:bodyPr>
            <a:normAutofit/>
          </a:bodyPr>
          <a:lstStyle>
            <a:lvl1pPr marL="457200" indent="-457200">
              <a:buFont typeface="+mj-lt"/>
              <a:buAutoNum type="arabicPeriod"/>
              <a:defRPr sz="3600"/>
            </a:lvl1pPr>
            <a:lvl2pPr marL="914400" marR="0" indent="-457200" algn="l" defTabSz="914400" rtl="0" eaLnBrk="1" fontAlgn="auto" latinLnBrk="0" hangingPunct="1">
              <a:lnSpc>
                <a:spcPct val="90000"/>
              </a:lnSpc>
              <a:spcBef>
                <a:spcPts val="500"/>
              </a:spcBef>
              <a:spcAft>
                <a:spcPts val="0"/>
              </a:spcAft>
              <a:buClrTx/>
              <a:buSzTx/>
              <a:buFont typeface="+mj-lt"/>
              <a:buAutoNum type="alphaLcPeriod"/>
              <a:tabLst/>
              <a:defRPr sz="3200"/>
            </a:lvl2pPr>
          </a:lstStyle>
          <a:p>
            <a:pPr lvl="1"/>
            <a:endParaRPr lang="en-US" dirty="0"/>
          </a:p>
        </p:txBody>
      </p:sp>
    </p:spTree>
    <p:extLst>
      <p:ext uri="{BB962C8B-B14F-4D97-AF65-F5344CB8AC3E}">
        <p14:creationId xmlns:p14="http://schemas.microsoft.com/office/powerpoint/2010/main" val="1648461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1661383"/>
          </a:xfrm>
        </p:spPr>
        <p:txBody>
          <a:bodyPr/>
          <a:lstStyle>
            <a:lvl1pPr>
              <a:defRPr sz="3200" b="1"/>
            </a:lvl1pPr>
          </a:lstStyle>
          <a:p>
            <a:endParaRPr lang="en-US" dirty="0"/>
          </a:p>
        </p:txBody>
      </p:sp>
      <p:sp>
        <p:nvSpPr>
          <p:cNvPr id="3" name="Footer Placeholder 2"/>
          <p:cNvSpPr>
            <a:spLocks noGrp="1"/>
          </p:cNvSpPr>
          <p:nvPr>
            <p:ph type="ftr" sz="quarter" idx="10"/>
          </p:nvPr>
        </p:nvSpPr>
        <p:spPr/>
        <p:txBody>
          <a:bodyPr/>
          <a:lstStyle/>
          <a:p>
            <a:endParaRPr lang="en-US"/>
          </a:p>
        </p:txBody>
      </p:sp>
      <p:sp>
        <p:nvSpPr>
          <p:cNvPr id="5" name="Content Placeholder 4"/>
          <p:cNvSpPr>
            <a:spLocks noGrp="1"/>
          </p:cNvSpPr>
          <p:nvPr>
            <p:ph sz="quarter" idx="11"/>
          </p:nvPr>
        </p:nvSpPr>
        <p:spPr>
          <a:xfrm>
            <a:off x="838200" y="2372497"/>
            <a:ext cx="10515600" cy="3875903"/>
          </a:xfrm>
        </p:spPr>
        <p:txBody>
          <a:bodyPr>
            <a:normAutofit/>
          </a:bodyPr>
          <a:lstStyle>
            <a:lvl1pPr marL="457200" indent="-457200">
              <a:buFont typeface="+mj-lt"/>
              <a:buAutoNum type="arabicPeriod"/>
              <a:defRPr sz="3600"/>
            </a:lvl1pPr>
            <a:lvl2pPr marL="914400" marR="0" indent="-457200" algn="l" defTabSz="914400" rtl="0" eaLnBrk="1" fontAlgn="auto" latinLnBrk="0" hangingPunct="1">
              <a:lnSpc>
                <a:spcPct val="90000"/>
              </a:lnSpc>
              <a:spcBef>
                <a:spcPts val="500"/>
              </a:spcBef>
              <a:spcAft>
                <a:spcPts val="0"/>
              </a:spcAft>
              <a:buClrTx/>
              <a:buSzTx/>
              <a:buFont typeface="+mj-lt"/>
              <a:buAutoNum type="alphaLcPeriod"/>
              <a:tabLst/>
              <a:defRPr sz="3200"/>
            </a:lvl2pPr>
          </a:lstStyle>
          <a:p>
            <a:pPr lvl="1"/>
            <a:endParaRPr lang="en-US" dirty="0"/>
          </a:p>
        </p:txBody>
      </p:sp>
    </p:spTree>
    <p:extLst>
      <p:ext uri="{BB962C8B-B14F-4D97-AF65-F5344CB8AC3E}">
        <p14:creationId xmlns:p14="http://schemas.microsoft.com/office/powerpoint/2010/main" val="527292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1661383"/>
          </a:xfrm>
        </p:spPr>
        <p:txBody>
          <a:bodyPr/>
          <a:lstStyle>
            <a:lvl1pPr>
              <a:defRPr sz="3200" b="1"/>
            </a:lvl1pPr>
          </a:lstStyle>
          <a:p>
            <a:endParaRPr lang="en-US" dirty="0"/>
          </a:p>
        </p:txBody>
      </p:sp>
      <p:sp>
        <p:nvSpPr>
          <p:cNvPr id="3" name="Footer Placeholder 2"/>
          <p:cNvSpPr>
            <a:spLocks noGrp="1"/>
          </p:cNvSpPr>
          <p:nvPr>
            <p:ph type="ftr" sz="quarter" idx="10"/>
          </p:nvPr>
        </p:nvSpPr>
        <p:spPr/>
        <p:txBody>
          <a:bodyPr/>
          <a:lstStyle/>
          <a:p>
            <a:endParaRPr lang="en-US"/>
          </a:p>
        </p:txBody>
      </p:sp>
      <p:sp>
        <p:nvSpPr>
          <p:cNvPr id="5" name="Content Placeholder 4"/>
          <p:cNvSpPr>
            <a:spLocks noGrp="1"/>
          </p:cNvSpPr>
          <p:nvPr>
            <p:ph sz="quarter" idx="11"/>
          </p:nvPr>
        </p:nvSpPr>
        <p:spPr>
          <a:xfrm>
            <a:off x="838200" y="2372497"/>
            <a:ext cx="10515600" cy="3875903"/>
          </a:xfrm>
        </p:spPr>
        <p:txBody>
          <a:bodyPr>
            <a:normAutofit/>
          </a:bodyPr>
          <a:lstStyle>
            <a:lvl1pPr marL="457200" indent="-457200">
              <a:buFont typeface="+mj-lt"/>
              <a:buAutoNum type="arabicPeriod"/>
              <a:defRPr sz="3600"/>
            </a:lvl1pPr>
            <a:lvl2pPr marL="914400" marR="0" indent="-457200" algn="l" defTabSz="914400" rtl="0" eaLnBrk="1" fontAlgn="auto" latinLnBrk="0" hangingPunct="1">
              <a:lnSpc>
                <a:spcPct val="90000"/>
              </a:lnSpc>
              <a:spcBef>
                <a:spcPts val="500"/>
              </a:spcBef>
              <a:spcAft>
                <a:spcPts val="0"/>
              </a:spcAft>
              <a:buClrTx/>
              <a:buSzTx/>
              <a:buFont typeface="+mj-lt"/>
              <a:buAutoNum type="alphaLcPeriod"/>
              <a:tabLst/>
              <a:defRPr sz="3200"/>
            </a:lvl2pPr>
          </a:lstStyle>
          <a:p>
            <a:pPr marL="457200" indent="-457200">
              <a:buAutoNum type="arabicPeriod"/>
            </a:pPr>
            <a:endParaRPr lang="en-US" sz="2800" dirty="0"/>
          </a:p>
          <a:p>
            <a:pPr lvl="1"/>
            <a:endParaRPr lang="en-US" dirty="0"/>
          </a:p>
        </p:txBody>
      </p:sp>
    </p:spTree>
    <p:extLst>
      <p:ext uri="{BB962C8B-B14F-4D97-AF65-F5344CB8AC3E}">
        <p14:creationId xmlns:p14="http://schemas.microsoft.com/office/powerpoint/2010/main" val="223666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927627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609600" y="241327"/>
            <a:ext cx="10750549" cy="659535"/>
          </a:xfrm>
        </p:spPr>
        <p:txBody>
          <a:bodyPr/>
          <a:lstStyle/>
          <a:p>
            <a:r>
              <a:rPr lang="en-US" dirty="0"/>
              <a:t>Click to edit</a:t>
            </a:r>
          </a:p>
        </p:txBody>
      </p:sp>
      <p:sp>
        <p:nvSpPr>
          <p:cNvPr id="8" name="Picture Placeholder 8"/>
          <p:cNvSpPr>
            <a:spLocks noGrp="1"/>
          </p:cNvSpPr>
          <p:nvPr>
            <p:ph type="pic" sz="quarter" idx="13"/>
          </p:nvPr>
        </p:nvSpPr>
        <p:spPr>
          <a:xfrm>
            <a:off x="609599" y="1122387"/>
            <a:ext cx="10750551"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609600" y="4843982"/>
            <a:ext cx="10750549"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5"/>
          </p:nvPr>
        </p:nvSpPr>
        <p:spPr/>
        <p:txBody>
          <a:bodyPr/>
          <a:lstStyle>
            <a:lvl1pPr>
              <a:defRPr/>
            </a:lvl1pPr>
          </a:lstStyle>
          <a:p>
            <a:pPr>
              <a:defRPr/>
            </a:pPr>
            <a:fld id="{7D0688DF-AF46-4A2D-9AA5-910E092B2A19}" type="datetime4">
              <a:rPr lang="en-US" smtClean="0"/>
              <a:pPr>
                <a:defRPr/>
              </a:pPr>
              <a:t>May 10, 2022</a:t>
            </a:fld>
            <a:endParaRPr lang="en-US" dirty="0"/>
          </a:p>
        </p:txBody>
      </p:sp>
      <p:sp>
        <p:nvSpPr>
          <p:cNvPr id="6" name="Footer Placeholder 4"/>
          <p:cNvSpPr>
            <a:spLocks noGrp="1"/>
          </p:cNvSpPr>
          <p:nvPr>
            <p:ph type="ftr" sz="quarter" idx="16"/>
          </p:nvPr>
        </p:nvSpPr>
        <p:spPr/>
        <p:txBody>
          <a:bodyPr/>
          <a:lstStyle>
            <a:lvl1pPr>
              <a:defRPr/>
            </a:lvl1pPr>
          </a:lstStyle>
          <a:p>
            <a:pPr>
              <a:defRPr/>
            </a:pPr>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dirty="0"/>
          </a:p>
        </p:txBody>
      </p:sp>
    </p:spTree>
    <p:extLst>
      <p:ext uri="{BB962C8B-B14F-4D97-AF65-F5344CB8AC3E}">
        <p14:creationId xmlns:p14="http://schemas.microsoft.com/office/powerpoint/2010/main" val="3345524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609600" y="241327"/>
            <a:ext cx="10750549" cy="659535"/>
          </a:xfrm>
        </p:spPr>
        <p:txBody>
          <a:bodyPr/>
          <a:lstStyle/>
          <a:p>
            <a:r>
              <a:rPr lang="en-US" dirty="0"/>
              <a:t>Click to edit</a:t>
            </a:r>
          </a:p>
        </p:txBody>
      </p:sp>
      <p:sp>
        <p:nvSpPr>
          <p:cNvPr id="8" name="Picture Placeholder 8"/>
          <p:cNvSpPr>
            <a:spLocks noGrp="1"/>
          </p:cNvSpPr>
          <p:nvPr>
            <p:ph type="pic" sz="quarter" idx="13"/>
          </p:nvPr>
        </p:nvSpPr>
        <p:spPr>
          <a:xfrm>
            <a:off x="609599" y="1122387"/>
            <a:ext cx="10750551"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609600" y="4843982"/>
            <a:ext cx="10750549"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5"/>
          </p:nvPr>
        </p:nvSpPr>
        <p:spPr/>
        <p:txBody>
          <a:bodyPr/>
          <a:lstStyle>
            <a:lvl1pPr>
              <a:defRPr/>
            </a:lvl1pPr>
          </a:lstStyle>
          <a:p>
            <a:pPr>
              <a:defRPr/>
            </a:pPr>
            <a:fld id="{7D0688DF-AF46-4A2D-9AA5-910E092B2A19}" type="datetime4">
              <a:rPr lang="en-US" smtClean="0"/>
              <a:pPr>
                <a:defRPr/>
              </a:pPr>
              <a:t>May 10, 2022</a:t>
            </a:fld>
            <a:endParaRPr lang="en-US" dirty="0"/>
          </a:p>
        </p:txBody>
      </p:sp>
      <p:sp>
        <p:nvSpPr>
          <p:cNvPr id="6" name="Footer Placeholder 4"/>
          <p:cNvSpPr>
            <a:spLocks noGrp="1"/>
          </p:cNvSpPr>
          <p:nvPr>
            <p:ph type="ftr" sz="quarter" idx="16"/>
          </p:nvPr>
        </p:nvSpPr>
        <p:spPr/>
        <p:txBody>
          <a:bodyPr/>
          <a:lstStyle>
            <a:lvl1pPr>
              <a:defRPr/>
            </a:lvl1pPr>
          </a:lstStyle>
          <a:p>
            <a:pPr>
              <a:defRPr/>
            </a:pPr>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dirty="0"/>
          </a:p>
        </p:txBody>
      </p:sp>
    </p:spTree>
    <p:extLst>
      <p:ext uri="{BB962C8B-B14F-4D97-AF65-F5344CB8AC3E}">
        <p14:creationId xmlns:p14="http://schemas.microsoft.com/office/powerpoint/2010/main" val="3412195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58574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9999907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2779051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341648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901680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240934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958761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69395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434975"/>
          </a:xfrm>
          <a:prstGeom prst="rect">
            <a:avLst/>
          </a:prstGeom>
        </p:spPr>
        <p:txBody>
          <a:bodyPr vert="horz" lIns="91440" tIns="45720" rIns="91440" bIns="45720" rtlCol="0" anchor="ctr">
            <a:normAutofit/>
          </a:bodyPr>
          <a:lstStyle/>
          <a:p>
            <a:r>
              <a:rPr lang="en-US" dirty="0"/>
              <a:t>Title (optional)</a:t>
            </a:r>
          </a:p>
        </p:txBody>
      </p:sp>
      <p:sp>
        <p:nvSpPr>
          <p:cNvPr id="3" name="Text Placeholder 2"/>
          <p:cNvSpPr>
            <a:spLocks noGrp="1"/>
          </p:cNvSpPr>
          <p:nvPr>
            <p:ph type="body" idx="1"/>
          </p:nvPr>
        </p:nvSpPr>
        <p:spPr>
          <a:xfrm>
            <a:off x="838200" y="990601"/>
            <a:ext cx="10515600" cy="52191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16162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3" r:id="rId3"/>
    <p:sldLayoutId id="2147483691" r:id="rId4"/>
    <p:sldLayoutId id="2147483692" r:id="rId5"/>
    <p:sldLayoutId id="2147483694" r:id="rId6"/>
    <p:sldLayoutId id="2147483672" r:id="rId7"/>
    <p:sldLayoutId id="2147483673" r:id="rId8"/>
    <p:sldLayoutId id="2147483674" r:id="rId9"/>
    <p:sldLayoutId id="2147483675" r:id="rId10"/>
    <p:sldLayoutId id="2147483676" r:id="rId11"/>
    <p:sldLayoutId id="2147483677" r:id="rId12"/>
    <p:sldLayoutId id="2147483678" r:id="rId13"/>
    <p:sldLayoutId id="2147483652" r:id="rId14"/>
    <p:sldLayoutId id="2147483686" r:id="rId15"/>
    <p:sldLayoutId id="2147483687" r:id="rId16"/>
    <p:sldLayoutId id="2147483688" r:id="rId17"/>
    <p:sldLayoutId id="2147483689" r:id="rId18"/>
    <p:sldLayoutId id="2147483690" r:id="rId19"/>
    <p:sldLayoutId id="2147483682" r:id="rId20"/>
    <p:sldLayoutId id="2147483685" r:id="rId21"/>
    <p:sldLayoutId id="2147483695" r:id="rId22"/>
  </p:sldLayoutIdLst>
  <p:txStyles>
    <p:titleStyle>
      <a:lvl1pPr algn="l" defTabSz="914400" rtl="0" eaLnBrk="1" latinLnBrk="0" hangingPunct="1">
        <a:lnSpc>
          <a:spcPct val="90000"/>
        </a:lnSpc>
        <a:spcBef>
          <a:spcPct val="0"/>
        </a:spcBef>
        <a:buNone/>
        <a:defRPr sz="2800" b="1"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4TcVZNjQp9Q" TargetMode="External"/><Relationship Id="rId2" Type="http://schemas.openxmlformats.org/officeDocument/2006/relationships/slideLayout" Target="../slideLayouts/slideLayout24.xml"/><Relationship Id="rId1" Type="http://schemas.openxmlformats.org/officeDocument/2006/relationships/video" Target="https://www.youtube.com/embed/4TcVZNjQp9Q?feature=oembed" TargetMode="Externa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AzW2iKd-ITM" TargetMode="External"/><Relationship Id="rId2" Type="http://schemas.openxmlformats.org/officeDocument/2006/relationships/slideLayout" Target="../slideLayouts/slideLayout24.xml"/><Relationship Id="rId1" Type="http://schemas.openxmlformats.org/officeDocument/2006/relationships/video" Target="https://www.youtube.com/embed/AzW2iKd-ITM?feature=oembed" TargetMode="Externa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s_OvXeUQV3o" TargetMode="External"/><Relationship Id="rId2" Type="http://schemas.openxmlformats.org/officeDocument/2006/relationships/slideLayout" Target="../slideLayouts/slideLayout24.xml"/><Relationship Id="rId1" Type="http://schemas.openxmlformats.org/officeDocument/2006/relationships/video" Target="https://www.youtube.com/embed/s_OvXeUQV3o?feature=oembed" TargetMode="External"/><Relationship Id="rId5" Type="http://schemas.openxmlformats.org/officeDocument/2006/relationships/image" Target="../media/image3.jpeg"/><Relationship Id="rId4" Type="http://schemas.openxmlformats.org/officeDocument/2006/relationships/hyperlink" Target="https://openstax.org/books/principles-management/pages/17-1-is-planning-importan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Principles of Management</a:t>
            </a:r>
          </a:p>
        </p:txBody>
      </p:sp>
      <p:sp>
        <p:nvSpPr>
          <p:cNvPr id="4" name="Text Placeholder 3"/>
          <p:cNvSpPr>
            <a:spLocks noGrp="1"/>
          </p:cNvSpPr>
          <p:nvPr>
            <p:ph type="body" sz="quarter" idx="14"/>
          </p:nvPr>
        </p:nvSpPr>
        <p:spPr>
          <a:xfrm>
            <a:off x="1524000" y="1185274"/>
            <a:ext cx="9815945" cy="1205346"/>
          </a:xfrm>
        </p:spPr>
        <p:txBody>
          <a:bodyPr>
            <a:normAutofit/>
          </a:bodyPr>
          <a:lstStyle/>
          <a:p>
            <a:endParaRPr lang="en-US" dirty="0"/>
          </a:p>
          <a:p>
            <a:endParaRPr lang="en-US" dirty="0"/>
          </a:p>
          <a:p>
            <a:endParaRPr lang="en-US" dirty="0"/>
          </a:p>
        </p:txBody>
      </p:sp>
      <p:sp>
        <p:nvSpPr>
          <p:cNvPr id="5" name="Text Placeholder 10"/>
          <p:cNvSpPr txBox="1">
            <a:spLocks/>
          </p:cNvSpPr>
          <p:nvPr/>
        </p:nvSpPr>
        <p:spPr>
          <a:xfrm>
            <a:off x="1524000" y="1509713"/>
            <a:ext cx="9144000" cy="443778"/>
          </a:xfrm>
          <a:prstGeom prst="rect">
            <a:avLst/>
          </a:prstGeom>
        </p:spPr>
        <p:txBody>
          <a:bodyPr vert="horz" lIns="91440" tIns="45720" rIns="91440" bIns="45720" rtlCol="0">
            <a:noAutofit/>
          </a:bodyPr>
          <a:lstStyle>
            <a:lvl1pPr marL="0" indent="0" algn="ctr">
              <a:buNone/>
              <a:defRPr lang="en-US" sz="2400" b="1" baseline="0" smtClean="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lnSpc>
                <a:spcPct val="90000"/>
              </a:lnSpc>
              <a:spcBef>
                <a:spcPts val="1000"/>
              </a:spcBef>
              <a:defRPr/>
            </a:pPr>
            <a:r>
              <a:rPr kumimoji="0" lang="en-US" sz="2400" b="1" i="0" u="none" strike="noStrike" kern="1200" cap="none" spc="0" normalizeH="0" baseline="0" noProof="0">
                <a:ln>
                  <a:noFill/>
                </a:ln>
                <a:solidFill>
                  <a:schemeClr val="tx1"/>
                </a:solidFill>
                <a:effectLst/>
                <a:uLnTx/>
                <a:uFillTx/>
                <a:latin typeface="+mn-lt"/>
                <a:ea typeface="+mn-ea"/>
                <a:cs typeface="+mn-cs"/>
              </a:rPr>
              <a:t>Chapter 17 </a:t>
            </a:r>
            <a:r>
              <a:rPr lang="en-US" cap="all" dirty="0"/>
              <a:t>Organizational Planning and Controlling</a:t>
            </a:r>
            <a:endParaRPr kumimoji="0" lang="en-US" sz="2400" i="0" u="none" strike="noStrike" kern="1200" cap="all" spc="0" normalizeH="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119115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5DF6511-6992-4813-BE69-22A30AFDC1A3}"/>
              </a:ext>
            </a:extLst>
          </p:cNvPr>
          <p:cNvSpPr>
            <a:spLocks noGrp="1"/>
          </p:cNvSpPr>
          <p:nvPr>
            <p:ph type="title"/>
          </p:nvPr>
        </p:nvSpPr>
        <p:spPr>
          <a:xfrm>
            <a:off x="946638" y="932333"/>
            <a:ext cx="10306520" cy="951752"/>
          </a:xfrm>
        </p:spPr>
        <p:txBody>
          <a:bodyPr>
            <a:normAutofit/>
          </a:bodyPr>
          <a:lstStyle/>
          <a:p>
            <a:r>
              <a:rPr lang="en-US" sz="4000" b="1" dirty="0">
                <a:ea typeface="+mj-lt"/>
                <a:cs typeface="+mj-lt"/>
              </a:rPr>
              <a:t>The Planning Process</a:t>
            </a:r>
            <a:endParaRPr lang="en-US" sz="4000" b="1" dirty="0">
              <a:cs typeface="Calibri Light"/>
            </a:endParaRPr>
          </a:p>
        </p:txBody>
      </p:sp>
      <p:sp>
        <p:nvSpPr>
          <p:cNvPr id="3" name="Content Placeholder 2">
            <a:extLst>
              <a:ext uri="{FF2B5EF4-FFF2-40B4-BE49-F238E27FC236}">
                <a16:creationId xmlns:a16="http://schemas.microsoft.com/office/drawing/2014/main" id="{BA41CA2F-01FF-4A40-ACEB-2ADD9FE16B4B}"/>
              </a:ext>
            </a:extLst>
          </p:cNvPr>
          <p:cNvSpPr>
            <a:spLocks noGrp="1"/>
          </p:cNvSpPr>
          <p:nvPr>
            <p:ph idx="1"/>
          </p:nvPr>
        </p:nvSpPr>
        <p:spPr>
          <a:xfrm>
            <a:off x="1180489" y="2436942"/>
            <a:ext cx="3420941" cy="4167007"/>
          </a:xfrm>
        </p:spPr>
        <p:txBody>
          <a:bodyPr vert="horz" lIns="91440" tIns="45720" rIns="91440" bIns="45720" rtlCol="0" anchor="t">
            <a:noAutofit/>
          </a:bodyPr>
          <a:lstStyle/>
          <a:p>
            <a:pPr>
              <a:buNone/>
            </a:pPr>
            <a:endParaRPr lang="en-US" sz="1600" dirty="0">
              <a:ea typeface="+mn-lt"/>
              <a:cs typeface="+mn-lt"/>
            </a:endParaRPr>
          </a:p>
          <a:p>
            <a:pPr>
              <a:buNone/>
            </a:pPr>
            <a:endParaRPr lang="en-US" sz="1600" dirty="0">
              <a:cs typeface="Calibri"/>
            </a:endParaRPr>
          </a:p>
        </p:txBody>
      </p:sp>
      <p:sp>
        <p:nvSpPr>
          <p:cNvPr id="5" name="TextBox 4">
            <a:extLst>
              <a:ext uri="{FF2B5EF4-FFF2-40B4-BE49-F238E27FC236}">
                <a16:creationId xmlns:a16="http://schemas.microsoft.com/office/drawing/2014/main" id="{915AB1AB-802D-429F-A5DF-B405E3F6A786}"/>
              </a:ext>
            </a:extLst>
          </p:cNvPr>
          <p:cNvSpPr txBox="1"/>
          <p:nvPr/>
        </p:nvSpPr>
        <p:spPr>
          <a:xfrm>
            <a:off x="1101306" y="2438400"/>
            <a:ext cx="3332671"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ea typeface="+mn-lt"/>
                <a:cs typeface="+mn-lt"/>
              </a:rPr>
              <a:t>Watch this 6:00 </a:t>
            </a:r>
            <a:r>
              <a:rPr lang="en-US" sz="2000" dirty="0">
                <a:ea typeface="+mn-lt"/>
                <a:cs typeface="+mn-lt"/>
                <a:hlinkClick r:id="rId3"/>
              </a:rPr>
              <a:t>video</a:t>
            </a:r>
            <a:r>
              <a:rPr lang="en-US" sz="2000" dirty="0">
                <a:ea typeface="+mn-lt"/>
                <a:cs typeface="+mn-lt"/>
              </a:rPr>
              <a:t> in which the presenter, uses homemade visuals to explain PDCA, and how it can be applied to virtually any situation, professional and personal. </a:t>
            </a:r>
            <a:endParaRPr lang="en-US" dirty="0"/>
          </a:p>
        </p:txBody>
      </p:sp>
      <p:pic>
        <p:nvPicPr>
          <p:cNvPr id="4" name="Picture 6" descr="Video Preview Screen: A person sits with a wooden device with cylinders.">
            <a:hlinkClick r:id="" action="ppaction://media"/>
            <a:extLst>
              <a:ext uri="{FF2B5EF4-FFF2-40B4-BE49-F238E27FC236}">
                <a16:creationId xmlns:a16="http://schemas.microsoft.com/office/drawing/2014/main" id="{F62B908F-6B28-434B-90C6-53F8B3F732CA}"/>
              </a:ext>
            </a:extLst>
          </p:cNvPr>
          <p:cNvPicPr>
            <a:picLocks noRot="1" noChangeAspect="1"/>
          </p:cNvPicPr>
          <p:nvPr>
            <a:videoFile r:link="rId1"/>
          </p:nvPr>
        </p:nvPicPr>
        <p:blipFill>
          <a:blip r:embed="rId4"/>
          <a:stretch>
            <a:fillRect/>
          </a:stretch>
        </p:blipFill>
        <p:spPr>
          <a:xfrm>
            <a:off x="4845170" y="2416295"/>
            <a:ext cx="6858000" cy="4196391"/>
          </a:xfrm>
          <a:prstGeom prst="rect">
            <a:avLst/>
          </a:prstGeom>
        </p:spPr>
      </p:pic>
    </p:spTree>
    <p:extLst>
      <p:ext uri="{BB962C8B-B14F-4D97-AF65-F5344CB8AC3E}">
        <p14:creationId xmlns:p14="http://schemas.microsoft.com/office/powerpoint/2010/main" val="547715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8F9B7-5B09-4015-8F78-83A85301DF8F}"/>
              </a:ext>
            </a:extLst>
          </p:cNvPr>
          <p:cNvSpPr>
            <a:spLocks noGrp="1"/>
          </p:cNvSpPr>
          <p:nvPr>
            <p:ph type="ctrTitle"/>
          </p:nvPr>
        </p:nvSpPr>
        <p:spPr>
          <a:xfrm>
            <a:off x="675737" y="1036099"/>
            <a:ext cx="10610489" cy="877978"/>
          </a:xfrm>
        </p:spPr>
        <p:txBody>
          <a:bodyPr>
            <a:normAutofit fontScale="90000"/>
          </a:bodyPr>
          <a:lstStyle/>
          <a:p>
            <a:r>
              <a:rPr lang="en-US" b="1" dirty="0">
                <a:ea typeface="+mj-lt"/>
                <a:cs typeface="+mj-lt"/>
              </a:rPr>
              <a:t>The Planning Process</a:t>
            </a:r>
            <a:endParaRPr lang="en-US" dirty="0"/>
          </a:p>
        </p:txBody>
      </p:sp>
      <p:sp>
        <p:nvSpPr>
          <p:cNvPr id="3" name="Subtitle 2">
            <a:extLst>
              <a:ext uri="{FF2B5EF4-FFF2-40B4-BE49-F238E27FC236}">
                <a16:creationId xmlns:a16="http://schemas.microsoft.com/office/drawing/2014/main" id="{E6E46BC8-8366-4164-8A97-200F2855090D}"/>
              </a:ext>
            </a:extLst>
          </p:cNvPr>
          <p:cNvSpPr>
            <a:spLocks noGrp="1"/>
          </p:cNvSpPr>
          <p:nvPr>
            <p:ph type="subTitle" idx="1"/>
          </p:nvPr>
        </p:nvSpPr>
        <p:spPr>
          <a:xfrm>
            <a:off x="416944" y="1919887"/>
            <a:ext cx="10869282" cy="4344328"/>
          </a:xfrm>
        </p:spPr>
        <p:txBody>
          <a:bodyPr vert="horz" lIns="91440" tIns="45720" rIns="91440" bIns="45720" rtlCol="0" anchor="t">
            <a:normAutofit/>
          </a:bodyPr>
          <a:lstStyle/>
          <a:p>
            <a:pPr marL="742950" indent="-742950" algn="l">
              <a:buAutoNum type="arabicPeriod"/>
            </a:pPr>
            <a:r>
              <a:rPr lang="en-IN" sz="2200" dirty="0">
                <a:ea typeface="+mn-lt"/>
                <a:cs typeface="+mn-lt"/>
              </a:rPr>
              <a:t>Can you think of any applications for Plan&gt;Do&gt;Check&gt;Act that make sense for you in your life, at work or at home? </a:t>
            </a:r>
            <a:endParaRPr lang="en-US" sz="2200">
              <a:cs typeface="Calibri"/>
            </a:endParaRPr>
          </a:p>
        </p:txBody>
      </p:sp>
    </p:spTree>
    <p:extLst>
      <p:ext uri="{BB962C8B-B14F-4D97-AF65-F5344CB8AC3E}">
        <p14:creationId xmlns:p14="http://schemas.microsoft.com/office/powerpoint/2010/main" val="1792282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41327"/>
            <a:ext cx="8907624" cy="659535"/>
          </a:xfrm>
        </p:spPr>
        <p:txBody>
          <a:bodyPr>
            <a:normAutofit/>
          </a:bodyPr>
          <a:lstStyle/>
          <a:p>
            <a:r>
              <a:rPr lang="en-US" dirty="0"/>
              <a:t>Exhibit 17.9</a:t>
            </a:r>
            <a:r>
              <a:rPr lang="en-US" b="0" dirty="0"/>
              <a:t> </a:t>
            </a:r>
            <a:r>
              <a:rPr lang="en-US" dirty="0"/>
              <a:t>The Effects of Goals on Performance</a:t>
            </a:r>
          </a:p>
        </p:txBody>
      </p:sp>
      <p:sp>
        <p:nvSpPr>
          <p:cNvPr id="6" name="TextBox 5">
            <a:extLst>
              <a:ext uri="{FF2B5EF4-FFF2-40B4-BE49-F238E27FC236}">
                <a16:creationId xmlns:a16="http://schemas.microsoft.com/office/drawing/2014/main" id="{4FFF4EA1-3F1A-4314-801D-DE8D265BFC0E}"/>
              </a:ext>
            </a:extLst>
          </p:cNvPr>
          <p:cNvSpPr txBox="1"/>
          <p:nvPr/>
        </p:nvSpPr>
        <p:spPr>
          <a:xfrm>
            <a:off x="179882" y="6488668"/>
            <a:ext cx="4057521" cy="246221"/>
          </a:xfrm>
          <a:prstGeom prst="rect">
            <a:avLst/>
          </a:prstGeom>
          <a:noFill/>
        </p:spPr>
        <p:txBody>
          <a:bodyPr wrap="none" rtlCol="0">
            <a:spAutoFit/>
          </a:bodyPr>
          <a:lstStyle/>
          <a:p>
            <a:r>
              <a:rPr lang="en-US" sz="1000" dirty="0"/>
              <a:t>(Attribution: Copyright Rice University, OpenStax, under CC-BY 4.0 license)</a:t>
            </a:r>
          </a:p>
        </p:txBody>
      </p:sp>
      <p:pic>
        <p:nvPicPr>
          <p:cNvPr id="4" name="Picture 3" descr="A bar graph illustrates the effects of goals on performance. The vertical axis is labeled &quot;Type of goal,&quot; and the horizontal axis is labeled, &quot;Performance level.&quot; The performance level ranges from low to high, depicted by a double-headed arrow from left to right. The bars represents the performance level. The performance levels of different types of goal from lowest to highest are: Easy goal; No goal; General goal; Difficult goal; and Difficult specific goal. ">
            <a:extLst>
              <a:ext uri="{FF2B5EF4-FFF2-40B4-BE49-F238E27FC236}">
                <a16:creationId xmlns:a16="http://schemas.microsoft.com/office/drawing/2014/main" id="{10C322C8-7F2E-4EB2-8C2E-3BDFA85090E7}"/>
              </a:ext>
            </a:extLst>
          </p:cNvPr>
          <p:cNvPicPr>
            <a:picLocks noChangeAspect="1"/>
          </p:cNvPicPr>
          <p:nvPr/>
        </p:nvPicPr>
        <p:blipFill>
          <a:blip r:embed="rId2"/>
          <a:stretch>
            <a:fillRect/>
          </a:stretch>
        </p:blipFill>
        <p:spPr>
          <a:xfrm>
            <a:off x="1819431" y="900862"/>
            <a:ext cx="8151673" cy="5587806"/>
          </a:xfrm>
          <a:prstGeom prst="rect">
            <a:avLst/>
          </a:prstGeom>
        </p:spPr>
      </p:pic>
    </p:spTree>
    <p:extLst>
      <p:ext uri="{BB962C8B-B14F-4D97-AF65-F5344CB8AC3E}">
        <p14:creationId xmlns:p14="http://schemas.microsoft.com/office/powerpoint/2010/main" val="491021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41327"/>
            <a:ext cx="8907624" cy="659535"/>
          </a:xfrm>
        </p:spPr>
        <p:txBody>
          <a:bodyPr>
            <a:normAutofit/>
          </a:bodyPr>
          <a:lstStyle/>
          <a:p>
            <a:r>
              <a:rPr lang="en-US" dirty="0"/>
              <a:t>Exhibit 17.13</a:t>
            </a:r>
            <a:r>
              <a:rPr lang="en-US" b="0" dirty="0"/>
              <a:t> </a:t>
            </a:r>
            <a:r>
              <a:rPr lang="en-US" dirty="0"/>
              <a:t>Need for Control</a:t>
            </a:r>
          </a:p>
        </p:txBody>
      </p:sp>
      <p:sp>
        <p:nvSpPr>
          <p:cNvPr id="6" name="TextBox 5">
            <a:extLst>
              <a:ext uri="{FF2B5EF4-FFF2-40B4-BE49-F238E27FC236}">
                <a16:creationId xmlns:a16="http://schemas.microsoft.com/office/drawing/2014/main" id="{4FFF4EA1-3F1A-4314-801D-DE8D265BFC0E}"/>
              </a:ext>
            </a:extLst>
          </p:cNvPr>
          <p:cNvSpPr txBox="1"/>
          <p:nvPr/>
        </p:nvSpPr>
        <p:spPr>
          <a:xfrm>
            <a:off x="179882" y="6488668"/>
            <a:ext cx="4057521" cy="246221"/>
          </a:xfrm>
          <a:prstGeom prst="rect">
            <a:avLst/>
          </a:prstGeom>
          <a:noFill/>
        </p:spPr>
        <p:txBody>
          <a:bodyPr wrap="none" rtlCol="0">
            <a:spAutoFit/>
          </a:bodyPr>
          <a:lstStyle/>
          <a:p>
            <a:r>
              <a:rPr lang="en-US" sz="1000" dirty="0"/>
              <a:t>(Attribution: Copyright Rice University, OpenStax, under CC-BY 4.0 license)</a:t>
            </a:r>
          </a:p>
        </p:txBody>
      </p:sp>
      <p:pic>
        <p:nvPicPr>
          <p:cNvPr id="4" name="Picture 3" descr="The diagram is shown divided into four quadrants labeled “Low,” “Moderate,” “High,” and “Moderate,” on moving from the upper-left quadrant in the clockwise direction. The vertical axis of the graph is labeled “Environmental Complexity” and the horizontal axis is labeled “Environmental Stability.” A downward arrow drawn along the vertical axis has its top labeled “Simple” and bottom labeled “Complex.” A rightward arrow drawn along the horizontal axis has its left side labeled “Static” and right side labeled “Dynamic.”">
            <a:extLst>
              <a:ext uri="{FF2B5EF4-FFF2-40B4-BE49-F238E27FC236}">
                <a16:creationId xmlns:a16="http://schemas.microsoft.com/office/drawing/2014/main" id="{04B70723-B107-4866-B3AC-241D91BD917C}"/>
              </a:ext>
            </a:extLst>
          </p:cNvPr>
          <p:cNvPicPr>
            <a:picLocks noChangeAspect="1"/>
          </p:cNvPicPr>
          <p:nvPr/>
        </p:nvPicPr>
        <p:blipFill>
          <a:blip r:embed="rId2"/>
          <a:stretch>
            <a:fillRect/>
          </a:stretch>
        </p:blipFill>
        <p:spPr>
          <a:xfrm>
            <a:off x="1397909" y="1156995"/>
            <a:ext cx="8735292" cy="4977573"/>
          </a:xfrm>
          <a:prstGeom prst="rect">
            <a:avLst/>
          </a:prstGeom>
        </p:spPr>
      </p:pic>
    </p:spTree>
    <p:extLst>
      <p:ext uri="{BB962C8B-B14F-4D97-AF65-F5344CB8AC3E}">
        <p14:creationId xmlns:p14="http://schemas.microsoft.com/office/powerpoint/2010/main" val="2367232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41327"/>
            <a:ext cx="8907624" cy="659535"/>
          </a:xfrm>
        </p:spPr>
        <p:txBody>
          <a:bodyPr>
            <a:normAutofit/>
          </a:bodyPr>
          <a:lstStyle/>
          <a:p>
            <a:r>
              <a:rPr lang="en-US" dirty="0"/>
              <a:t>Exhibit 17.14</a:t>
            </a:r>
            <a:r>
              <a:rPr lang="en-US" b="0" dirty="0"/>
              <a:t> </a:t>
            </a:r>
            <a:r>
              <a:rPr lang="en-US" dirty="0"/>
              <a:t>The Traditional Control Model</a:t>
            </a:r>
          </a:p>
        </p:txBody>
      </p:sp>
      <p:sp>
        <p:nvSpPr>
          <p:cNvPr id="6" name="TextBox 5">
            <a:extLst>
              <a:ext uri="{FF2B5EF4-FFF2-40B4-BE49-F238E27FC236}">
                <a16:creationId xmlns:a16="http://schemas.microsoft.com/office/drawing/2014/main" id="{4FFF4EA1-3F1A-4314-801D-DE8D265BFC0E}"/>
              </a:ext>
            </a:extLst>
          </p:cNvPr>
          <p:cNvSpPr txBox="1"/>
          <p:nvPr/>
        </p:nvSpPr>
        <p:spPr>
          <a:xfrm>
            <a:off x="179882" y="6488668"/>
            <a:ext cx="4057521" cy="246221"/>
          </a:xfrm>
          <a:prstGeom prst="rect">
            <a:avLst/>
          </a:prstGeom>
          <a:noFill/>
        </p:spPr>
        <p:txBody>
          <a:bodyPr wrap="none" rtlCol="0">
            <a:spAutoFit/>
          </a:bodyPr>
          <a:lstStyle/>
          <a:p>
            <a:r>
              <a:rPr lang="en-US" sz="1000" dirty="0"/>
              <a:t>(Attribution: Copyright Rice University, OpenStax, under CC-BY 4.0 license)</a:t>
            </a:r>
          </a:p>
        </p:txBody>
      </p:sp>
      <p:pic>
        <p:nvPicPr>
          <p:cNvPr id="4" name="Picture 3" descr="The diagram illustrates the four-step traditional control model. Step 1: Establish standards; Step 2: Monitor ongoing organizational behavior and results; Step 3: Compare actual behavior and results against standards; Step 4: Evaluate and take action.">
            <a:extLst>
              <a:ext uri="{FF2B5EF4-FFF2-40B4-BE49-F238E27FC236}">
                <a16:creationId xmlns:a16="http://schemas.microsoft.com/office/drawing/2014/main" id="{B22BB716-B0CA-45C1-A49F-9723A48BDA6E}"/>
              </a:ext>
            </a:extLst>
          </p:cNvPr>
          <p:cNvPicPr>
            <a:picLocks noChangeAspect="1"/>
          </p:cNvPicPr>
          <p:nvPr/>
        </p:nvPicPr>
        <p:blipFill>
          <a:blip r:embed="rId2"/>
          <a:stretch>
            <a:fillRect/>
          </a:stretch>
        </p:blipFill>
        <p:spPr>
          <a:xfrm>
            <a:off x="526863" y="2146039"/>
            <a:ext cx="11154841" cy="2075720"/>
          </a:xfrm>
          <a:prstGeom prst="rect">
            <a:avLst/>
          </a:prstGeom>
        </p:spPr>
      </p:pic>
    </p:spTree>
    <p:extLst>
      <p:ext uri="{BB962C8B-B14F-4D97-AF65-F5344CB8AC3E}">
        <p14:creationId xmlns:p14="http://schemas.microsoft.com/office/powerpoint/2010/main" val="3227125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5DF6511-6992-4813-BE69-22A30AFDC1A3}"/>
              </a:ext>
            </a:extLst>
          </p:cNvPr>
          <p:cNvSpPr>
            <a:spLocks noGrp="1"/>
          </p:cNvSpPr>
          <p:nvPr>
            <p:ph type="title"/>
          </p:nvPr>
        </p:nvSpPr>
        <p:spPr>
          <a:xfrm>
            <a:off x="946638" y="932333"/>
            <a:ext cx="10306520" cy="951752"/>
          </a:xfrm>
        </p:spPr>
        <p:txBody>
          <a:bodyPr>
            <a:normAutofit/>
          </a:bodyPr>
          <a:lstStyle/>
          <a:p>
            <a:r>
              <a:rPr lang="en-US" sz="4000" b="1" dirty="0">
                <a:ea typeface="+mj-lt"/>
                <a:cs typeface="+mj-lt"/>
              </a:rPr>
              <a:t>The Gap Between Planning and Doing</a:t>
            </a:r>
            <a:endParaRPr lang="en-US" dirty="0"/>
          </a:p>
        </p:txBody>
      </p:sp>
      <p:sp>
        <p:nvSpPr>
          <p:cNvPr id="3" name="Content Placeholder 2">
            <a:extLst>
              <a:ext uri="{FF2B5EF4-FFF2-40B4-BE49-F238E27FC236}">
                <a16:creationId xmlns:a16="http://schemas.microsoft.com/office/drawing/2014/main" id="{BA41CA2F-01FF-4A40-ACEB-2ADD9FE16B4B}"/>
              </a:ext>
            </a:extLst>
          </p:cNvPr>
          <p:cNvSpPr>
            <a:spLocks noGrp="1"/>
          </p:cNvSpPr>
          <p:nvPr>
            <p:ph idx="1"/>
          </p:nvPr>
        </p:nvSpPr>
        <p:spPr>
          <a:xfrm>
            <a:off x="1180489" y="2436942"/>
            <a:ext cx="3420941" cy="4167007"/>
          </a:xfrm>
        </p:spPr>
        <p:txBody>
          <a:bodyPr vert="horz" lIns="91440" tIns="45720" rIns="91440" bIns="45720" rtlCol="0" anchor="t">
            <a:noAutofit/>
          </a:bodyPr>
          <a:lstStyle/>
          <a:p>
            <a:pPr>
              <a:buNone/>
            </a:pPr>
            <a:endParaRPr lang="en-US" sz="1600" dirty="0">
              <a:ea typeface="+mn-lt"/>
              <a:cs typeface="+mn-lt"/>
            </a:endParaRPr>
          </a:p>
          <a:p>
            <a:pPr>
              <a:buNone/>
            </a:pPr>
            <a:endParaRPr lang="en-US" sz="1600" dirty="0">
              <a:cs typeface="Calibri"/>
            </a:endParaRPr>
          </a:p>
        </p:txBody>
      </p:sp>
      <p:sp>
        <p:nvSpPr>
          <p:cNvPr id="5" name="TextBox 4">
            <a:extLst>
              <a:ext uri="{FF2B5EF4-FFF2-40B4-BE49-F238E27FC236}">
                <a16:creationId xmlns:a16="http://schemas.microsoft.com/office/drawing/2014/main" id="{915AB1AB-802D-429F-A5DF-B405E3F6A786}"/>
              </a:ext>
            </a:extLst>
          </p:cNvPr>
          <p:cNvSpPr txBox="1"/>
          <p:nvPr/>
        </p:nvSpPr>
        <p:spPr>
          <a:xfrm>
            <a:off x="1101306" y="2438400"/>
            <a:ext cx="3332671"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ea typeface="+mn-lt"/>
                <a:cs typeface="+mn-lt"/>
              </a:rPr>
              <a:t>  </a:t>
            </a:r>
            <a:endParaRPr lang="en-US" dirty="0"/>
          </a:p>
          <a:p>
            <a:r>
              <a:rPr lang="en-US" sz="2000" dirty="0">
                <a:ea typeface="+mn-lt"/>
                <a:cs typeface="+mn-lt"/>
              </a:rPr>
              <a:t>After reviewing this information in the chapter view this 13:00 </a:t>
            </a:r>
            <a:r>
              <a:rPr lang="en-US" sz="2000" dirty="0">
                <a:ea typeface="+mn-lt"/>
                <a:cs typeface="+mn-lt"/>
                <a:hlinkClick r:id="rId3"/>
              </a:rPr>
              <a:t>video</a:t>
            </a:r>
            <a:r>
              <a:rPr lang="en-US" sz="2000" dirty="0">
                <a:ea typeface="+mn-lt"/>
                <a:cs typeface="+mn-lt"/>
              </a:rPr>
              <a:t>, in which Kirsten Rohde, Professor of Behavioral Economics at Erasmus University Rotterdam, claims that all people suffer from a gap between planning and doing, in other words, plans made are not plans fulfilled.</a:t>
            </a:r>
          </a:p>
          <a:p>
            <a:r>
              <a:rPr lang="en-US" sz="2000" dirty="0">
                <a:solidFill>
                  <a:srgbClr val="FF0000"/>
                </a:solidFill>
                <a:ea typeface="+mn-lt"/>
                <a:cs typeface="+mn-lt"/>
              </a:rPr>
              <a:t>Stop at 4:00 </a:t>
            </a:r>
            <a:endParaRPr lang="en-US" dirty="0">
              <a:solidFill>
                <a:srgbClr val="FF0000"/>
              </a:solidFill>
            </a:endParaRPr>
          </a:p>
        </p:txBody>
      </p:sp>
      <p:pic>
        <p:nvPicPr>
          <p:cNvPr id="6" name="Picture 6" descr="Video Preview Screen: A person stands wearing a headset. ">
            <a:hlinkClick r:id="" action="ppaction://media"/>
            <a:extLst>
              <a:ext uri="{FF2B5EF4-FFF2-40B4-BE49-F238E27FC236}">
                <a16:creationId xmlns:a16="http://schemas.microsoft.com/office/drawing/2014/main" id="{FD09443C-3C7B-4684-AC76-56F530FA702E}"/>
              </a:ext>
            </a:extLst>
          </p:cNvPr>
          <p:cNvPicPr>
            <a:picLocks noRot="1" noChangeAspect="1"/>
          </p:cNvPicPr>
          <p:nvPr>
            <a:videoFile r:link="rId1"/>
          </p:nvPr>
        </p:nvPicPr>
        <p:blipFill>
          <a:blip r:embed="rId4"/>
          <a:stretch>
            <a:fillRect/>
          </a:stretch>
        </p:blipFill>
        <p:spPr>
          <a:xfrm>
            <a:off x="4586377" y="2488182"/>
            <a:ext cx="7303698" cy="4225146"/>
          </a:xfrm>
          <a:prstGeom prst="rect">
            <a:avLst/>
          </a:prstGeom>
        </p:spPr>
      </p:pic>
    </p:spTree>
    <p:extLst>
      <p:ext uri="{BB962C8B-B14F-4D97-AF65-F5344CB8AC3E}">
        <p14:creationId xmlns:p14="http://schemas.microsoft.com/office/powerpoint/2010/main" val="2342821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41327"/>
            <a:ext cx="8907624" cy="659535"/>
          </a:xfrm>
        </p:spPr>
        <p:txBody>
          <a:bodyPr>
            <a:normAutofit/>
          </a:bodyPr>
          <a:lstStyle/>
          <a:p>
            <a:r>
              <a:rPr lang="en-US" dirty="0"/>
              <a:t>Exhibit 17.17</a:t>
            </a:r>
            <a:r>
              <a:rPr lang="en-US" b="0" dirty="0"/>
              <a:t> </a:t>
            </a:r>
            <a:r>
              <a:rPr lang="en-US" dirty="0"/>
              <a:t>The Management by Objective (MBO) Process</a:t>
            </a:r>
          </a:p>
        </p:txBody>
      </p:sp>
      <p:sp>
        <p:nvSpPr>
          <p:cNvPr id="6" name="TextBox 5">
            <a:extLst>
              <a:ext uri="{FF2B5EF4-FFF2-40B4-BE49-F238E27FC236}">
                <a16:creationId xmlns:a16="http://schemas.microsoft.com/office/drawing/2014/main" id="{4FFF4EA1-3F1A-4314-801D-DE8D265BFC0E}"/>
              </a:ext>
            </a:extLst>
          </p:cNvPr>
          <p:cNvSpPr txBox="1"/>
          <p:nvPr/>
        </p:nvSpPr>
        <p:spPr>
          <a:xfrm>
            <a:off x="179882" y="6488668"/>
            <a:ext cx="4057521" cy="246221"/>
          </a:xfrm>
          <a:prstGeom prst="rect">
            <a:avLst/>
          </a:prstGeom>
          <a:noFill/>
        </p:spPr>
        <p:txBody>
          <a:bodyPr wrap="none" rtlCol="0">
            <a:spAutoFit/>
          </a:bodyPr>
          <a:lstStyle/>
          <a:p>
            <a:r>
              <a:rPr lang="en-US" sz="1000" dirty="0"/>
              <a:t>(Attribution: Copyright Rice University, OpenStax, under CC-BY 4.0 license)</a:t>
            </a:r>
          </a:p>
        </p:txBody>
      </p:sp>
      <p:pic>
        <p:nvPicPr>
          <p:cNvPr id="5" name="Picture 4" descr="A diagram illustrates the four major stages of the management by objective process. Stage 1 includes &quot;Collectively formulate job objectives compatible with overall departmental objectives.&quot; Stage 2 includes &quot;Collectively formulate an action plan, evaluating techniques, and schedule.&quot; Stage 3 includes &quot;Implement the plan.&quot; Stage 4 includes &quot;Collectively monitor performance (design corrective action if needed).&quot;">
            <a:extLst>
              <a:ext uri="{FF2B5EF4-FFF2-40B4-BE49-F238E27FC236}">
                <a16:creationId xmlns:a16="http://schemas.microsoft.com/office/drawing/2014/main" id="{529065E1-C5F6-4C37-943F-0618D891C9CB}"/>
              </a:ext>
            </a:extLst>
          </p:cNvPr>
          <p:cNvPicPr>
            <a:picLocks noChangeAspect="1"/>
          </p:cNvPicPr>
          <p:nvPr/>
        </p:nvPicPr>
        <p:blipFill>
          <a:blip r:embed="rId2"/>
          <a:stretch>
            <a:fillRect/>
          </a:stretch>
        </p:blipFill>
        <p:spPr>
          <a:xfrm>
            <a:off x="1927321" y="914907"/>
            <a:ext cx="8355012" cy="5573761"/>
          </a:xfrm>
          <a:prstGeom prst="rect">
            <a:avLst/>
          </a:prstGeom>
        </p:spPr>
      </p:pic>
    </p:spTree>
    <p:extLst>
      <p:ext uri="{BB962C8B-B14F-4D97-AF65-F5344CB8AC3E}">
        <p14:creationId xmlns:p14="http://schemas.microsoft.com/office/powerpoint/2010/main" val="979815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41327"/>
            <a:ext cx="8907624" cy="659535"/>
          </a:xfrm>
        </p:spPr>
        <p:txBody>
          <a:bodyPr>
            <a:normAutofit/>
          </a:bodyPr>
          <a:lstStyle/>
          <a:p>
            <a:r>
              <a:rPr lang="en-US" dirty="0"/>
              <a:t>Exhibit 17.17</a:t>
            </a:r>
            <a:r>
              <a:rPr lang="en-US" b="0" dirty="0"/>
              <a:t> </a:t>
            </a:r>
            <a:r>
              <a:rPr lang="en-US" dirty="0"/>
              <a:t>The Management by Objective (MBO) Process</a:t>
            </a:r>
          </a:p>
        </p:txBody>
      </p:sp>
      <p:sp>
        <p:nvSpPr>
          <p:cNvPr id="6" name="TextBox 5">
            <a:extLst>
              <a:ext uri="{FF2B5EF4-FFF2-40B4-BE49-F238E27FC236}">
                <a16:creationId xmlns:a16="http://schemas.microsoft.com/office/drawing/2014/main" id="{4FFF4EA1-3F1A-4314-801D-DE8D265BFC0E}"/>
              </a:ext>
            </a:extLst>
          </p:cNvPr>
          <p:cNvSpPr txBox="1"/>
          <p:nvPr/>
        </p:nvSpPr>
        <p:spPr>
          <a:xfrm>
            <a:off x="179882" y="6488668"/>
            <a:ext cx="4057521" cy="246221"/>
          </a:xfrm>
          <a:prstGeom prst="rect">
            <a:avLst/>
          </a:prstGeom>
          <a:noFill/>
        </p:spPr>
        <p:txBody>
          <a:bodyPr wrap="none" rtlCol="0">
            <a:spAutoFit/>
          </a:bodyPr>
          <a:lstStyle/>
          <a:p>
            <a:r>
              <a:rPr lang="en-US" sz="1000" dirty="0"/>
              <a:t>(Attribution: Copyright Rice University, OpenStax, under CC-BY 4.0 license)</a:t>
            </a:r>
          </a:p>
        </p:txBody>
      </p:sp>
      <p:pic>
        <p:nvPicPr>
          <p:cNvPr id="5" name="Picture 4" descr="A diagram illustrates the four major stages of the management by objective process. Stage 1 includes &quot;Collectively formulate job objectives compatible with overall departmental objectives.&quot; Stage 2 includes &quot;Collectively formulate an action plan, evaluating techniques, and schedule.&quot; Stage 3 includes &quot;Implement the plan.&quot; Stage 4 includes &quot;Collectively monitor performance (design corrective action if needed).&quot;">
            <a:extLst>
              <a:ext uri="{FF2B5EF4-FFF2-40B4-BE49-F238E27FC236}">
                <a16:creationId xmlns:a16="http://schemas.microsoft.com/office/drawing/2014/main" id="{529065E1-C5F6-4C37-943F-0618D891C9CB}"/>
              </a:ext>
            </a:extLst>
          </p:cNvPr>
          <p:cNvPicPr>
            <a:picLocks noChangeAspect="1"/>
          </p:cNvPicPr>
          <p:nvPr/>
        </p:nvPicPr>
        <p:blipFill>
          <a:blip r:embed="rId2"/>
          <a:stretch>
            <a:fillRect/>
          </a:stretch>
        </p:blipFill>
        <p:spPr>
          <a:xfrm>
            <a:off x="1927321" y="914907"/>
            <a:ext cx="8355012" cy="5573761"/>
          </a:xfrm>
          <a:prstGeom prst="rect">
            <a:avLst/>
          </a:prstGeom>
        </p:spPr>
      </p:pic>
      <p:sp>
        <p:nvSpPr>
          <p:cNvPr id="3" name="TextBox 2">
            <a:extLst>
              <a:ext uri="{FF2B5EF4-FFF2-40B4-BE49-F238E27FC236}">
                <a16:creationId xmlns:a16="http://schemas.microsoft.com/office/drawing/2014/main" id="{CC751BC2-6C77-4784-B4EF-765342B454BA}"/>
              </a:ext>
            </a:extLst>
          </p:cNvPr>
          <p:cNvSpPr txBox="1"/>
          <p:nvPr/>
        </p:nvSpPr>
        <p:spPr>
          <a:xfrm>
            <a:off x="4320073" y="2965431"/>
            <a:ext cx="3713584" cy="1477328"/>
          </a:xfrm>
          <a:prstGeom prst="rect">
            <a:avLst/>
          </a:prstGeom>
          <a:noFill/>
        </p:spPr>
        <p:txBody>
          <a:bodyPr wrap="square" rtlCol="0">
            <a:spAutoFit/>
          </a:bodyPr>
          <a:lstStyle/>
          <a:p>
            <a:r>
              <a:rPr lang="en-US" dirty="0"/>
              <a:t>Class Project – How do you grade for innovation?</a:t>
            </a:r>
          </a:p>
          <a:p>
            <a:r>
              <a:rPr lang="en-US" dirty="0"/>
              <a:t>Consider that failure is required for innovation.</a:t>
            </a:r>
          </a:p>
          <a:p>
            <a:r>
              <a:rPr lang="en-US" dirty="0"/>
              <a:t>Example - % sales from new products</a:t>
            </a:r>
          </a:p>
        </p:txBody>
      </p:sp>
    </p:spTree>
    <p:extLst>
      <p:ext uri="{BB962C8B-B14F-4D97-AF65-F5344CB8AC3E}">
        <p14:creationId xmlns:p14="http://schemas.microsoft.com/office/powerpoint/2010/main" val="554222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1327"/>
            <a:ext cx="7557655" cy="1456845"/>
          </a:xfrm>
        </p:spPr>
        <p:txBody>
          <a:bodyPr>
            <a:noAutofit/>
          </a:bodyPr>
          <a:lstStyle/>
          <a:p>
            <a:pPr marL="514350" indent="-514350"/>
            <a:r>
              <a:rPr lang="en-US" sz="3600" dirty="0"/>
              <a:t>7. Describe management by objectives as a philosophy and as a management tool/technique; describe its effects.</a:t>
            </a:r>
          </a:p>
        </p:txBody>
      </p:sp>
      <p:sp>
        <p:nvSpPr>
          <p:cNvPr id="4" name="Text Placeholder 3"/>
          <p:cNvSpPr>
            <a:spLocks noGrp="1"/>
          </p:cNvSpPr>
          <p:nvPr>
            <p:ph type="body" sz="quarter" idx="14"/>
          </p:nvPr>
        </p:nvSpPr>
        <p:spPr>
          <a:xfrm>
            <a:off x="1981200" y="2075544"/>
            <a:ext cx="8062912" cy="3934821"/>
          </a:xfrm>
        </p:spPr>
        <p:txBody>
          <a:bodyPr>
            <a:normAutofit lnSpcReduction="10000"/>
          </a:bodyPr>
          <a:lstStyle/>
          <a:p>
            <a:pPr marL="514350" indent="-514350">
              <a:buFont typeface="+mj-lt"/>
              <a:buAutoNum type="arabicPeriod"/>
            </a:pPr>
            <a:r>
              <a:rPr lang="en-US" sz="3600" dirty="0"/>
              <a:t>What is management by objectives?</a:t>
            </a:r>
          </a:p>
          <a:p>
            <a:pPr marL="1017270" lvl="1" indent="-514350">
              <a:buFont typeface="+mj-lt"/>
              <a:buAutoNum type="arabicPeriod"/>
            </a:pPr>
            <a:r>
              <a:rPr lang="en-US" b="1" dirty="0">
                <a:effectLst/>
                <a:latin typeface="Times New Roman" panose="02020603050405020304" pitchFamily="18" charset="0"/>
                <a:ea typeface="Times New Roman" panose="02020603050405020304" pitchFamily="18" charset="0"/>
              </a:rPr>
              <a:t>Management by objectives (MBO)</a:t>
            </a:r>
            <a:r>
              <a:rPr lang="en-US" dirty="0">
                <a:effectLst/>
                <a:latin typeface="Times New Roman" panose="02020603050405020304" pitchFamily="18" charset="0"/>
                <a:ea typeface="Times New Roman" panose="02020603050405020304" pitchFamily="18" charset="0"/>
              </a:rPr>
              <a:t> concerns the relationship between employee involvement and job satisfaction. The employee’s involvement leads the person to experience work as more meaningful because he or she satisfies higher-order personal needs. This, in turn, results in increased motivation and performance. It is used in a collaborative work environment. Employees monitor their own performance and set course corrections if they are not reaching the goals they and their manager agreed to.</a:t>
            </a:r>
          </a:p>
        </p:txBody>
      </p:sp>
    </p:spTree>
    <p:extLst>
      <p:ext uri="{BB962C8B-B14F-4D97-AF65-F5344CB8AC3E}">
        <p14:creationId xmlns:p14="http://schemas.microsoft.com/office/powerpoint/2010/main" val="380879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D4C739-70CB-49D3-8F2F-9AE28FC68F3B}"/>
              </a:ext>
            </a:extLst>
          </p:cNvPr>
          <p:cNvSpPr>
            <a:spLocks noGrp="1"/>
          </p:cNvSpPr>
          <p:nvPr>
            <p:ph idx="1"/>
          </p:nvPr>
        </p:nvSpPr>
        <p:spPr/>
        <p:txBody>
          <a:bodyPr/>
          <a:lstStyle/>
          <a:p>
            <a:r>
              <a:rPr lang="en-US" sz="4000" dirty="0"/>
              <a:t>Over the weekend I was reading </a:t>
            </a:r>
            <a:r>
              <a:rPr lang="en-US" sz="4000" i="1" u="sng" dirty="0"/>
              <a:t>Car and Driver </a:t>
            </a:r>
            <a:r>
              <a:rPr lang="en-US" sz="4000" dirty="0"/>
              <a:t>and there was a quote from Frank Hawley NHRA driving instructor that said </a:t>
            </a:r>
          </a:p>
          <a:p>
            <a:pPr lvl="1"/>
            <a:r>
              <a:rPr lang="en-US" sz="3600" b="1" dirty="0"/>
              <a:t>“You will never get better until you realize your not good.”</a:t>
            </a:r>
          </a:p>
        </p:txBody>
      </p:sp>
    </p:spTree>
    <p:extLst>
      <p:ext uri="{BB962C8B-B14F-4D97-AF65-F5344CB8AC3E}">
        <p14:creationId xmlns:p14="http://schemas.microsoft.com/office/powerpoint/2010/main" val="2851220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5DF6511-6992-4813-BE69-22A30AFDC1A3}"/>
              </a:ext>
            </a:extLst>
          </p:cNvPr>
          <p:cNvSpPr>
            <a:spLocks noGrp="1"/>
          </p:cNvSpPr>
          <p:nvPr>
            <p:ph type="title"/>
          </p:nvPr>
        </p:nvSpPr>
        <p:spPr>
          <a:xfrm>
            <a:off x="946638" y="932333"/>
            <a:ext cx="10306520" cy="951752"/>
          </a:xfrm>
        </p:spPr>
        <p:txBody>
          <a:bodyPr>
            <a:normAutofit/>
          </a:bodyPr>
          <a:lstStyle/>
          <a:p>
            <a:r>
              <a:rPr lang="en-US" sz="4000" b="1" dirty="0">
                <a:ea typeface="+mj-lt"/>
                <a:cs typeface="+mj-lt"/>
              </a:rPr>
              <a:t>Planning</a:t>
            </a:r>
            <a:endParaRPr lang="en-US" sz="4000" b="1" dirty="0">
              <a:cs typeface="Calibri Light"/>
            </a:endParaRPr>
          </a:p>
        </p:txBody>
      </p:sp>
      <p:sp>
        <p:nvSpPr>
          <p:cNvPr id="3" name="Content Placeholder 2">
            <a:extLst>
              <a:ext uri="{FF2B5EF4-FFF2-40B4-BE49-F238E27FC236}">
                <a16:creationId xmlns:a16="http://schemas.microsoft.com/office/drawing/2014/main" id="{BA41CA2F-01FF-4A40-ACEB-2ADD9FE16B4B}"/>
              </a:ext>
            </a:extLst>
          </p:cNvPr>
          <p:cNvSpPr>
            <a:spLocks noGrp="1"/>
          </p:cNvSpPr>
          <p:nvPr>
            <p:ph idx="1"/>
          </p:nvPr>
        </p:nvSpPr>
        <p:spPr>
          <a:xfrm>
            <a:off x="1180489" y="2436942"/>
            <a:ext cx="3420941" cy="4167007"/>
          </a:xfrm>
        </p:spPr>
        <p:txBody>
          <a:bodyPr vert="horz" lIns="91440" tIns="45720" rIns="91440" bIns="45720" rtlCol="0" anchor="t">
            <a:noAutofit/>
          </a:bodyPr>
          <a:lstStyle/>
          <a:p>
            <a:pPr>
              <a:buNone/>
            </a:pPr>
            <a:endParaRPr lang="en-US" sz="1600" dirty="0">
              <a:ea typeface="+mn-lt"/>
              <a:cs typeface="+mn-lt"/>
            </a:endParaRPr>
          </a:p>
          <a:p>
            <a:pPr>
              <a:buNone/>
            </a:pPr>
            <a:endParaRPr lang="en-US" sz="1600" dirty="0">
              <a:cs typeface="Calibri"/>
            </a:endParaRPr>
          </a:p>
        </p:txBody>
      </p:sp>
      <p:sp>
        <p:nvSpPr>
          <p:cNvPr id="5" name="TextBox 4">
            <a:extLst>
              <a:ext uri="{FF2B5EF4-FFF2-40B4-BE49-F238E27FC236}">
                <a16:creationId xmlns:a16="http://schemas.microsoft.com/office/drawing/2014/main" id="{915AB1AB-802D-429F-A5DF-B405E3F6A786}"/>
              </a:ext>
            </a:extLst>
          </p:cNvPr>
          <p:cNvSpPr txBox="1"/>
          <p:nvPr/>
        </p:nvSpPr>
        <p:spPr>
          <a:xfrm>
            <a:off x="1101306" y="2438400"/>
            <a:ext cx="3332671"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ea typeface="+mn-lt"/>
                <a:cs typeface="+mn-lt"/>
              </a:rPr>
              <a:t>This 6:00 </a:t>
            </a:r>
            <a:r>
              <a:rPr lang="en-US" sz="2000" dirty="0">
                <a:ea typeface="+mn-lt"/>
                <a:cs typeface="+mn-lt"/>
                <a:hlinkClick r:id="rId3"/>
              </a:rPr>
              <a:t>video</a:t>
            </a:r>
            <a:r>
              <a:rPr lang="en-US" sz="2000" dirty="0">
                <a:ea typeface="+mn-lt"/>
                <a:cs typeface="+mn-lt"/>
              </a:rPr>
              <a:t>, zeroes in on Strategic Planning using a diagram to display on one whiteboard the entire process.  </a:t>
            </a:r>
          </a:p>
          <a:p>
            <a:endParaRPr lang="en-US" sz="2000" dirty="0">
              <a:ea typeface="+mn-lt"/>
              <a:cs typeface="+mn-lt"/>
            </a:endParaRPr>
          </a:p>
          <a:p>
            <a:r>
              <a:rPr lang="en-US" sz="2000" dirty="0">
                <a:ea typeface="+mn-lt"/>
                <a:cs typeface="+mn-lt"/>
              </a:rPr>
              <a:t>View the video, review </a:t>
            </a:r>
            <a:r>
              <a:rPr lang="en-US" sz="2000" dirty="0">
                <a:ea typeface="+mn-lt"/>
                <a:cs typeface="+mn-lt"/>
                <a:hlinkClick r:id="rId4"/>
              </a:rPr>
              <a:t>Section 17.1</a:t>
            </a:r>
            <a:r>
              <a:rPr lang="en-US" sz="2000" dirty="0">
                <a:ea typeface="+mn-lt"/>
                <a:cs typeface="+mn-lt"/>
              </a:rPr>
              <a:t>, and then think about strategic planning. </a:t>
            </a:r>
            <a:endParaRPr lang="en-US" dirty="0"/>
          </a:p>
        </p:txBody>
      </p:sp>
      <p:pic>
        <p:nvPicPr>
          <p:cNvPr id="6" name="Picture 6" descr="Video Preview Screen: Overview of the Strategic Planning Process">
            <a:hlinkClick r:id="" action="ppaction://media"/>
            <a:extLst>
              <a:ext uri="{FF2B5EF4-FFF2-40B4-BE49-F238E27FC236}">
                <a16:creationId xmlns:a16="http://schemas.microsoft.com/office/drawing/2014/main" id="{D62A71F0-F72F-4A52-9A0B-440EA169B99A}"/>
              </a:ext>
            </a:extLst>
          </p:cNvPr>
          <p:cNvPicPr>
            <a:picLocks noRot="1" noChangeAspect="1"/>
          </p:cNvPicPr>
          <p:nvPr>
            <a:videoFile r:link="rId1"/>
          </p:nvPr>
        </p:nvPicPr>
        <p:blipFill>
          <a:blip r:embed="rId5"/>
          <a:stretch>
            <a:fillRect/>
          </a:stretch>
        </p:blipFill>
        <p:spPr>
          <a:xfrm>
            <a:off x="5434642" y="2516937"/>
            <a:ext cx="6311660" cy="4167636"/>
          </a:xfrm>
          <a:prstGeom prst="rect">
            <a:avLst/>
          </a:prstGeom>
        </p:spPr>
      </p:pic>
    </p:spTree>
    <p:extLst>
      <p:ext uri="{BB962C8B-B14F-4D97-AF65-F5344CB8AC3E}">
        <p14:creationId xmlns:p14="http://schemas.microsoft.com/office/powerpoint/2010/main" val="907296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8F9B7-5B09-4015-8F78-83A85301DF8F}"/>
              </a:ext>
            </a:extLst>
          </p:cNvPr>
          <p:cNvSpPr>
            <a:spLocks noGrp="1"/>
          </p:cNvSpPr>
          <p:nvPr>
            <p:ph type="ctrTitle"/>
          </p:nvPr>
        </p:nvSpPr>
        <p:spPr>
          <a:xfrm>
            <a:off x="675737" y="1036099"/>
            <a:ext cx="10610489" cy="877978"/>
          </a:xfrm>
        </p:spPr>
        <p:txBody>
          <a:bodyPr>
            <a:normAutofit fontScale="90000"/>
          </a:bodyPr>
          <a:lstStyle/>
          <a:p>
            <a:r>
              <a:rPr lang="en-US" b="1" dirty="0">
                <a:ea typeface="+mj-lt"/>
                <a:cs typeface="+mj-lt"/>
              </a:rPr>
              <a:t>Planning</a:t>
            </a:r>
            <a:endParaRPr lang="en-US" b="1" dirty="0">
              <a:cs typeface="Calibri Light"/>
            </a:endParaRPr>
          </a:p>
        </p:txBody>
      </p:sp>
      <p:sp>
        <p:nvSpPr>
          <p:cNvPr id="3" name="Subtitle 2">
            <a:extLst>
              <a:ext uri="{FF2B5EF4-FFF2-40B4-BE49-F238E27FC236}">
                <a16:creationId xmlns:a16="http://schemas.microsoft.com/office/drawing/2014/main" id="{E6E46BC8-8366-4164-8A97-200F2855090D}"/>
              </a:ext>
            </a:extLst>
          </p:cNvPr>
          <p:cNvSpPr>
            <a:spLocks noGrp="1"/>
          </p:cNvSpPr>
          <p:nvPr>
            <p:ph type="subTitle" idx="1"/>
          </p:nvPr>
        </p:nvSpPr>
        <p:spPr>
          <a:xfrm>
            <a:off x="416944" y="1919887"/>
            <a:ext cx="10869282" cy="4344328"/>
          </a:xfrm>
        </p:spPr>
        <p:txBody>
          <a:bodyPr vert="horz" lIns="91440" tIns="45720" rIns="91440" bIns="45720" rtlCol="0" anchor="t">
            <a:normAutofit/>
          </a:bodyPr>
          <a:lstStyle/>
          <a:p>
            <a:pPr marL="742950" indent="-742950" algn="l">
              <a:buAutoNum type="arabicPeriod"/>
            </a:pPr>
            <a:r>
              <a:rPr lang="en-IN" sz="2200" dirty="0">
                <a:ea typeface="+mn-lt"/>
                <a:cs typeface="+mn-lt"/>
              </a:rPr>
              <a:t>Break into groups of 4  </a:t>
            </a:r>
            <a:endParaRPr lang="en-US" sz="2200" dirty="0">
              <a:cs typeface="Calibri"/>
            </a:endParaRPr>
          </a:p>
          <a:p>
            <a:pPr marL="742950" indent="-742950" algn="l">
              <a:buAutoNum type="arabicPeriod"/>
            </a:pPr>
            <a:r>
              <a:rPr lang="en-IN" sz="2200" dirty="0">
                <a:ea typeface="+mn-lt"/>
                <a:cs typeface="+mn-lt"/>
              </a:rPr>
              <a:t>Decide on an organization that where you will develop a strategic plan.</a:t>
            </a:r>
          </a:p>
          <a:p>
            <a:pPr marL="1200150" lvl="1" indent="-742950" algn="l">
              <a:buFont typeface="Wingdings" panose="05000000000000000000" pitchFamily="2" charset="2"/>
              <a:buChar char="v"/>
            </a:pPr>
            <a:r>
              <a:rPr lang="en-IN" sz="1800" dirty="0">
                <a:ea typeface="+mn-lt"/>
                <a:cs typeface="+mn-lt"/>
              </a:rPr>
              <a:t>MU College of Business club</a:t>
            </a:r>
          </a:p>
          <a:p>
            <a:pPr marL="1200150" lvl="1" indent="-742950" algn="l">
              <a:buFont typeface="Wingdings" panose="05000000000000000000" pitchFamily="2" charset="2"/>
              <a:buChar char="v"/>
            </a:pPr>
            <a:r>
              <a:rPr lang="en-IN" sz="1800" dirty="0">
                <a:ea typeface="+mn-lt"/>
                <a:cs typeface="+mn-lt"/>
              </a:rPr>
              <a:t>MU athletic department</a:t>
            </a:r>
          </a:p>
          <a:p>
            <a:pPr marL="1200150" lvl="1" indent="-742950" algn="l">
              <a:buFont typeface="Wingdings" panose="05000000000000000000" pitchFamily="2" charset="2"/>
              <a:buChar char="v"/>
            </a:pPr>
            <a:r>
              <a:rPr lang="en-IN" sz="1800" dirty="0">
                <a:ea typeface="+mn-lt"/>
                <a:cs typeface="+mn-lt"/>
              </a:rPr>
              <a:t>Big Baller sports company</a:t>
            </a:r>
          </a:p>
          <a:p>
            <a:pPr marL="1200150" lvl="1" indent="-742950" algn="l">
              <a:buFont typeface="Wingdings" panose="05000000000000000000" pitchFamily="2" charset="2"/>
              <a:buChar char="v"/>
            </a:pPr>
            <a:r>
              <a:rPr lang="en-IN" sz="1800" dirty="0">
                <a:ea typeface="+mn-lt"/>
                <a:cs typeface="+mn-lt"/>
              </a:rPr>
              <a:t>Starbucks</a:t>
            </a:r>
          </a:p>
          <a:p>
            <a:pPr marL="1200150" lvl="1" indent="-742950" algn="l">
              <a:buFont typeface="Wingdings" panose="05000000000000000000" pitchFamily="2" charset="2"/>
              <a:buChar char="v"/>
            </a:pPr>
            <a:r>
              <a:rPr lang="en-IN" sz="1800" dirty="0">
                <a:ea typeface="+mn-lt"/>
                <a:cs typeface="+mn-lt"/>
              </a:rPr>
              <a:t>ESPN</a:t>
            </a:r>
          </a:p>
        </p:txBody>
      </p:sp>
    </p:spTree>
    <p:extLst>
      <p:ext uri="{BB962C8B-B14F-4D97-AF65-F5344CB8AC3E}">
        <p14:creationId xmlns:p14="http://schemas.microsoft.com/office/powerpoint/2010/main" val="3976109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17.3</a:t>
            </a:r>
            <a:r>
              <a:rPr lang="en-US" b="0" dirty="0"/>
              <a:t> </a:t>
            </a:r>
            <a:r>
              <a:rPr lang="en-US" dirty="0"/>
              <a:t>The Planning Process</a:t>
            </a:r>
            <a:r>
              <a:rPr lang="en-US" b="0" dirty="0"/>
              <a:t> </a:t>
            </a:r>
            <a:endParaRPr lang="en-US" dirty="0"/>
          </a:p>
        </p:txBody>
      </p:sp>
      <p:sp>
        <p:nvSpPr>
          <p:cNvPr id="5" name="TextBox 4">
            <a:extLst>
              <a:ext uri="{FF2B5EF4-FFF2-40B4-BE49-F238E27FC236}">
                <a16:creationId xmlns:a16="http://schemas.microsoft.com/office/drawing/2014/main" id="{ECF0497B-E715-43F3-A0A0-EB44BB0B8731}"/>
              </a:ext>
            </a:extLst>
          </p:cNvPr>
          <p:cNvSpPr txBox="1"/>
          <p:nvPr/>
        </p:nvSpPr>
        <p:spPr>
          <a:xfrm>
            <a:off x="179882" y="6488668"/>
            <a:ext cx="7949612" cy="246221"/>
          </a:xfrm>
          <a:prstGeom prst="rect">
            <a:avLst/>
          </a:prstGeom>
          <a:noFill/>
        </p:spPr>
        <p:txBody>
          <a:bodyPr wrap="none" rtlCol="0">
            <a:spAutoFit/>
          </a:bodyPr>
          <a:lstStyle/>
          <a:p>
            <a:r>
              <a:rPr lang="en-US" sz="1000" i="1" dirty="0"/>
              <a:t>Source:</a:t>
            </a:r>
            <a:r>
              <a:rPr lang="en-US" sz="1000" dirty="0"/>
              <a:t> Adapted from H. Koontz and C. O’Donnell, 1972. </a:t>
            </a:r>
            <a:r>
              <a:rPr lang="en-US" sz="1000" i="1" dirty="0"/>
              <a:t>Principles of management: An analysis of managerial functions</a:t>
            </a:r>
            <a:r>
              <a:rPr lang="en-US" sz="1000" dirty="0"/>
              <a:t>. New York: McGraw-Hill, 113.</a:t>
            </a:r>
          </a:p>
        </p:txBody>
      </p:sp>
      <p:pic>
        <p:nvPicPr>
          <p:cNvPr id="4" name="Picture 3" descr="The flowchart shows five steps in the planning process. Step 1: Developing an awareness of the present state. Step 2: Establishing outcome statements which includes Goal planning, Domain planning, and Hybrid planning. Step 3: Premising which includes forecasting and formulating assumptions. Step 4: Determining a course of action which includes Identifying alternatives, Evaluating alternatives and Selecting alternatives. Step 5: Formulating supportive plans, Making changes in existing plans, and creating new supportive plans.">
            <a:extLst>
              <a:ext uri="{FF2B5EF4-FFF2-40B4-BE49-F238E27FC236}">
                <a16:creationId xmlns:a16="http://schemas.microsoft.com/office/drawing/2014/main" id="{9D4A00C7-091A-43DD-9209-ED53A5EA4B0C}"/>
              </a:ext>
            </a:extLst>
          </p:cNvPr>
          <p:cNvPicPr>
            <a:picLocks noChangeAspect="1"/>
          </p:cNvPicPr>
          <p:nvPr/>
        </p:nvPicPr>
        <p:blipFill>
          <a:blip r:embed="rId2"/>
          <a:stretch>
            <a:fillRect/>
          </a:stretch>
        </p:blipFill>
        <p:spPr>
          <a:xfrm>
            <a:off x="528386" y="1530222"/>
            <a:ext cx="11005881" cy="4024326"/>
          </a:xfrm>
          <a:prstGeom prst="rect">
            <a:avLst/>
          </a:prstGeom>
        </p:spPr>
      </p:pic>
      <p:sp>
        <p:nvSpPr>
          <p:cNvPr id="10" name="Rectangle: Rounded Corners 9">
            <a:extLst>
              <a:ext uri="{FF2B5EF4-FFF2-40B4-BE49-F238E27FC236}">
                <a16:creationId xmlns:a16="http://schemas.microsoft.com/office/drawing/2014/main" id="{36520B24-9F5D-4AC1-B934-F74BB51DD156}"/>
              </a:ext>
            </a:extLst>
          </p:cNvPr>
          <p:cNvSpPr/>
          <p:nvPr/>
        </p:nvSpPr>
        <p:spPr>
          <a:xfrm>
            <a:off x="2892490" y="3275045"/>
            <a:ext cx="1586204" cy="12782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17.6</a:t>
            </a:r>
            <a:r>
              <a:rPr lang="en-US" b="0" dirty="0"/>
              <a:t> </a:t>
            </a:r>
            <a:r>
              <a:rPr lang="en-US" dirty="0"/>
              <a:t>The Deming (Shewhart) Cycle</a:t>
            </a:r>
          </a:p>
        </p:txBody>
      </p:sp>
      <p:sp>
        <p:nvSpPr>
          <p:cNvPr id="5" name="TextBox 4">
            <a:extLst>
              <a:ext uri="{FF2B5EF4-FFF2-40B4-BE49-F238E27FC236}">
                <a16:creationId xmlns:a16="http://schemas.microsoft.com/office/drawing/2014/main" id="{ECF0497B-E715-43F3-A0A0-EB44BB0B8731}"/>
              </a:ext>
            </a:extLst>
          </p:cNvPr>
          <p:cNvSpPr txBox="1"/>
          <p:nvPr/>
        </p:nvSpPr>
        <p:spPr>
          <a:xfrm>
            <a:off x="179882" y="6488668"/>
            <a:ext cx="4057521" cy="246221"/>
          </a:xfrm>
          <a:prstGeom prst="rect">
            <a:avLst/>
          </a:prstGeom>
          <a:noFill/>
        </p:spPr>
        <p:txBody>
          <a:bodyPr wrap="none" rtlCol="0">
            <a:spAutoFit/>
          </a:bodyPr>
          <a:lstStyle/>
          <a:p>
            <a:r>
              <a:rPr lang="en-US" sz="1000" dirty="0"/>
              <a:t>(Attribution: Copyright Rice University, OpenStax, under CC-BY 4.0 license)</a:t>
            </a:r>
          </a:p>
        </p:txBody>
      </p:sp>
      <p:pic>
        <p:nvPicPr>
          <p:cNvPr id="4" name="Picture 3" descr="The illustration shows an interactive four-stage quality improvement model in a cycle. The first stage “Plan” is marked at the top, the second stage “Do” is marked on the right, the third stage “Check” is marked at the bottom, and the fourth stage “Act” is marked on the left. The cycle is featured with an arrow labeled “1” indicating from the first stage to the second stage, an arrow labeled “2” indicating from the second stage to the third stage, an arrow labeled “3” indicating from the third stage to the fourth stage, and an arrow labeled “4” indicating from the fourth stage to the first stage. It further shows three identical arrows labeled “5,” “6,” and “7” running along the arrows labeled “1,” “2,” and “3,” respectively. There is an ellipsis with the arrow labeled “7,” indicating the continuous implementation of the stages of quality improvement. ">
            <a:extLst>
              <a:ext uri="{FF2B5EF4-FFF2-40B4-BE49-F238E27FC236}">
                <a16:creationId xmlns:a16="http://schemas.microsoft.com/office/drawing/2014/main" id="{225A703C-5DDE-4857-B59A-E88E9A531D92}"/>
              </a:ext>
            </a:extLst>
          </p:cNvPr>
          <p:cNvPicPr>
            <a:picLocks noChangeAspect="1"/>
          </p:cNvPicPr>
          <p:nvPr/>
        </p:nvPicPr>
        <p:blipFill>
          <a:blip r:embed="rId2"/>
          <a:stretch>
            <a:fillRect/>
          </a:stretch>
        </p:blipFill>
        <p:spPr>
          <a:xfrm>
            <a:off x="3234484" y="765622"/>
            <a:ext cx="5554952" cy="5616302"/>
          </a:xfrm>
          <a:prstGeom prst="rect">
            <a:avLst/>
          </a:prstGeom>
        </p:spPr>
      </p:pic>
    </p:spTree>
    <p:extLst>
      <p:ext uri="{BB962C8B-B14F-4D97-AF65-F5344CB8AC3E}">
        <p14:creationId xmlns:p14="http://schemas.microsoft.com/office/powerpoint/2010/main" val="140852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8F9B7-5B09-4015-8F78-83A85301DF8F}"/>
              </a:ext>
            </a:extLst>
          </p:cNvPr>
          <p:cNvSpPr>
            <a:spLocks noGrp="1"/>
          </p:cNvSpPr>
          <p:nvPr>
            <p:ph type="ctrTitle"/>
          </p:nvPr>
        </p:nvSpPr>
        <p:spPr>
          <a:xfrm>
            <a:off x="675737" y="1036099"/>
            <a:ext cx="10610489" cy="877978"/>
          </a:xfrm>
        </p:spPr>
        <p:txBody>
          <a:bodyPr>
            <a:normAutofit fontScale="90000"/>
          </a:bodyPr>
          <a:lstStyle/>
          <a:p>
            <a:r>
              <a:rPr lang="en-US" b="1" dirty="0">
                <a:ea typeface="+mj-lt"/>
                <a:cs typeface="+mj-lt"/>
              </a:rPr>
              <a:t>Planning</a:t>
            </a:r>
            <a:endParaRPr lang="en-US" b="1" dirty="0">
              <a:cs typeface="Calibri Light"/>
            </a:endParaRPr>
          </a:p>
        </p:txBody>
      </p:sp>
      <p:sp>
        <p:nvSpPr>
          <p:cNvPr id="3" name="Subtitle 2">
            <a:extLst>
              <a:ext uri="{FF2B5EF4-FFF2-40B4-BE49-F238E27FC236}">
                <a16:creationId xmlns:a16="http://schemas.microsoft.com/office/drawing/2014/main" id="{E6E46BC8-8366-4164-8A97-200F2855090D}"/>
              </a:ext>
            </a:extLst>
          </p:cNvPr>
          <p:cNvSpPr>
            <a:spLocks noGrp="1"/>
          </p:cNvSpPr>
          <p:nvPr>
            <p:ph type="subTitle" idx="1"/>
          </p:nvPr>
        </p:nvSpPr>
        <p:spPr>
          <a:xfrm>
            <a:off x="416944" y="1919887"/>
            <a:ext cx="10869282" cy="4344328"/>
          </a:xfrm>
        </p:spPr>
        <p:txBody>
          <a:bodyPr vert="horz" lIns="91440" tIns="45720" rIns="91440" bIns="45720" rtlCol="0" anchor="t">
            <a:normAutofit/>
          </a:bodyPr>
          <a:lstStyle/>
          <a:p>
            <a:pPr marL="742950" indent="-742950" algn="l">
              <a:buAutoNum type="arabicPeriod"/>
            </a:pPr>
            <a:r>
              <a:rPr lang="en-IN" sz="2200" dirty="0">
                <a:ea typeface="+mn-lt"/>
                <a:cs typeface="+mn-lt"/>
              </a:rPr>
              <a:t>Write down your personal PLAN </a:t>
            </a:r>
            <a:endParaRPr lang="en-US" sz="2200" dirty="0">
              <a:cs typeface="Calibri"/>
            </a:endParaRPr>
          </a:p>
          <a:p>
            <a:pPr marL="742950" indent="-742950" algn="l">
              <a:buAutoNum type="arabicPeriod"/>
            </a:pPr>
            <a:r>
              <a:rPr lang="en-IN" sz="2200" dirty="0">
                <a:ea typeface="+mn-lt"/>
                <a:cs typeface="+mn-lt"/>
              </a:rPr>
              <a:t>What job will you have at 25?</a:t>
            </a:r>
          </a:p>
          <a:p>
            <a:pPr marL="742950" indent="-742950" algn="l">
              <a:buAutoNum type="arabicPeriod"/>
            </a:pPr>
            <a:r>
              <a:rPr lang="en-IN" sz="2200" dirty="0">
                <a:ea typeface="+mn-lt"/>
                <a:cs typeface="+mn-lt"/>
              </a:rPr>
              <a:t>How much money will you make?</a:t>
            </a:r>
          </a:p>
        </p:txBody>
      </p:sp>
      <p:graphicFrame>
        <p:nvGraphicFramePr>
          <p:cNvPr id="7" name="Table 7">
            <a:extLst>
              <a:ext uri="{FF2B5EF4-FFF2-40B4-BE49-F238E27FC236}">
                <a16:creationId xmlns:a16="http://schemas.microsoft.com/office/drawing/2014/main" id="{E9851CE7-8D5A-4553-BDAA-D9D34244E41C}"/>
              </a:ext>
            </a:extLst>
          </p:cNvPr>
          <p:cNvGraphicFramePr>
            <a:graphicFrameLocks noGrp="1"/>
          </p:cNvGraphicFramePr>
          <p:nvPr>
            <p:extLst>
              <p:ext uri="{D42A27DB-BD31-4B8C-83A1-F6EECF244321}">
                <p14:modId xmlns:p14="http://schemas.microsoft.com/office/powerpoint/2010/main" val="2499310270"/>
              </p:ext>
            </p:extLst>
          </p:nvPr>
        </p:nvGraphicFramePr>
        <p:xfrm>
          <a:off x="1916981" y="3651552"/>
          <a:ext cx="8128000" cy="11074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722364495"/>
                    </a:ext>
                  </a:extLst>
                </a:gridCol>
                <a:gridCol w="4064000">
                  <a:extLst>
                    <a:ext uri="{9D8B030D-6E8A-4147-A177-3AD203B41FA5}">
                      <a16:colId xmlns:a16="http://schemas.microsoft.com/office/drawing/2014/main" val="3900625348"/>
                    </a:ext>
                  </a:extLst>
                </a:gridCol>
              </a:tblGrid>
              <a:tr h="0">
                <a:tc>
                  <a:txBody>
                    <a:bodyPr/>
                    <a:lstStyle/>
                    <a:p>
                      <a:r>
                        <a:rPr lang="en-US" dirty="0"/>
                        <a:t>Job at 25</a:t>
                      </a:r>
                    </a:p>
                  </a:txBody>
                  <a:tcPr/>
                </a:tc>
                <a:tc>
                  <a:txBody>
                    <a:bodyPr/>
                    <a:lstStyle/>
                    <a:p>
                      <a:r>
                        <a:rPr lang="en-US" dirty="0"/>
                        <a:t>Income</a:t>
                      </a:r>
                    </a:p>
                  </a:txBody>
                  <a:tcPr/>
                </a:tc>
                <a:extLst>
                  <a:ext uri="{0D108BD9-81ED-4DB2-BD59-A6C34878D82A}">
                    <a16:rowId xmlns:a16="http://schemas.microsoft.com/office/drawing/2014/main" val="2987716178"/>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365227724"/>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589725251"/>
                  </a:ext>
                </a:extLst>
              </a:tr>
            </a:tbl>
          </a:graphicData>
        </a:graphic>
      </p:graphicFrame>
    </p:spTree>
    <p:extLst>
      <p:ext uri="{BB962C8B-B14F-4D97-AF65-F5344CB8AC3E}">
        <p14:creationId xmlns:p14="http://schemas.microsoft.com/office/powerpoint/2010/main" val="1565560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8F9B7-5B09-4015-8F78-83A85301DF8F}"/>
              </a:ext>
            </a:extLst>
          </p:cNvPr>
          <p:cNvSpPr>
            <a:spLocks noGrp="1"/>
          </p:cNvSpPr>
          <p:nvPr>
            <p:ph type="ctrTitle"/>
          </p:nvPr>
        </p:nvSpPr>
        <p:spPr>
          <a:xfrm>
            <a:off x="675737" y="1036099"/>
            <a:ext cx="10610489" cy="877978"/>
          </a:xfrm>
        </p:spPr>
        <p:txBody>
          <a:bodyPr>
            <a:normAutofit fontScale="90000"/>
          </a:bodyPr>
          <a:lstStyle/>
          <a:p>
            <a:r>
              <a:rPr lang="en-US" b="1" dirty="0">
                <a:ea typeface="+mj-lt"/>
                <a:cs typeface="+mj-lt"/>
              </a:rPr>
              <a:t>Planning</a:t>
            </a:r>
            <a:endParaRPr lang="en-US" b="1" dirty="0">
              <a:cs typeface="Calibri Light"/>
            </a:endParaRPr>
          </a:p>
        </p:txBody>
      </p:sp>
      <p:sp>
        <p:nvSpPr>
          <p:cNvPr id="3" name="Subtitle 2">
            <a:extLst>
              <a:ext uri="{FF2B5EF4-FFF2-40B4-BE49-F238E27FC236}">
                <a16:creationId xmlns:a16="http://schemas.microsoft.com/office/drawing/2014/main" id="{E6E46BC8-8366-4164-8A97-200F2855090D}"/>
              </a:ext>
            </a:extLst>
          </p:cNvPr>
          <p:cNvSpPr>
            <a:spLocks noGrp="1"/>
          </p:cNvSpPr>
          <p:nvPr>
            <p:ph type="subTitle" idx="1"/>
          </p:nvPr>
        </p:nvSpPr>
        <p:spPr>
          <a:xfrm>
            <a:off x="416944" y="1919887"/>
            <a:ext cx="10869282" cy="4344328"/>
          </a:xfrm>
        </p:spPr>
        <p:txBody>
          <a:bodyPr vert="horz" lIns="91440" tIns="45720" rIns="91440" bIns="45720" rtlCol="0" anchor="t">
            <a:normAutofit/>
          </a:bodyPr>
          <a:lstStyle/>
          <a:p>
            <a:pPr marL="742950" indent="-742950" algn="l">
              <a:buAutoNum type="arabicPeriod"/>
            </a:pPr>
            <a:r>
              <a:rPr lang="en-IN" sz="2200" dirty="0">
                <a:ea typeface="+mn-lt"/>
                <a:cs typeface="+mn-lt"/>
              </a:rPr>
              <a:t>Write down your personal PLAN </a:t>
            </a:r>
            <a:endParaRPr lang="en-US" sz="2200" dirty="0">
              <a:cs typeface="Calibri"/>
            </a:endParaRPr>
          </a:p>
          <a:p>
            <a:pPr marL="742950" indent="-742950" algn="l">
              <a:buAutoNum type="arabicPeriod"/>
            </a:pPr>
            <a:r>
              <a:rPr lang="en-IN" sz="2200" dirty="0">
                <a:ea typeface="+mn-lt"/>
                <a:cs typeface="+mn-lt"/>
              </a:rPr>
              <a:t>What job will you have at 35?</a:t>
            </a:r>
          </a:p>
          <a:p>
            <a:pPr marL="742950" indent="-742950" algn="l">
              <a:buAutoNum type="arabicPeriod"/>
            </a:pPr>
            <a:r>
              <a:rPr lang="en-IN" sz="2200" dirty="0">
                <a:ea typeface="+mn-lt"/>
                <a:cs typeface="+mn-lt"/>
              </a:rPr>
              <a:t>How much money will you make?</a:t>
            </a:r>
          </a:p>
        </p:txBody>
      </p:sp>
      <p:graphicFrame>
        <p:nvGraphicFramePr>
          <p:cNvPr id="7" name="Table 7">
            <a:extLst>
              <a:ext uri="{FF2B5EF4-FFF2-40B4-BE49-F238E27FC236}">
                <a16:creationId xmlns:a16="http://schemas.microsoft.com/office/drawing/2014/main" id="{E9851CE7-8D5A-4553-BDAA-D9D34244E41C}"/>
              </a:ext>
            </a:extLst>
          </p:cNvPr>
          <p:cNvGraphicFramePr>
            <a:graphicFrameLocks noGrp="1"/>
          </p:cNvGraphicFramePr>
          <p:nvPr>
            <p:extLst>
              <p:ext uri="{D42A27DB-BD31-4B8C-83A1-F6EECF244321}">
                <p14:modId xmlns:p14="http://schemas.microsoft.com/office/powerpoint/2010/main" val="4084288300"/>
              </p:ext>
            </p:extLst>
          </p:nvPr>
        </p:nvGraphicFramePr>
        <p:xfrm>
          <a:off x="2032000" y="4762275"/>
          <a:ext cx="8128000" cy="11074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722364495"/>
                    </a:ext>
                  </a:extLst>
                </a:gridCol>
                <a:gridCol w="4064000">
                  <a:extLst>
                    <a:ext uri="{9D8B030D-6E8A-4147-A177-3AD203B41FA5}">
                      <a16:colId xmlns:a16="http://schemas.microsoft.com/office/drawing/2014/main" val="3900625348"/>
                    </a:ext>
                  </a:extLst>
                </a:gridCol>
              </a:tblGrid>
              <a:tr h="0">
                <a:tc>
                  <a:txBody>
                    <a:bodyPr/>
                    <a:lstStyle/>
                    <a:p>
                      <a:r>
                        <a:rPr lang="en-US" dirty="0"/>
                        <a:t>Job at 35</a:t>
                      </a:r>
                    </a:p>
                  </a:txBody>
                  <a:tcPr/>
                </a:tc>
                <a:tc>
                  <a:txBody>
                    <a:bodyPr/>
                    <a:lstStyle/>
                    <a:p>
                      <a:r>
                        <a:rPr lang="en-US" dirty="0"/>
                        <a:t>Income</a:t>
                      </a:r>
                    </a:p>
                  </a:txBody>
                  <a:tcPr/>
                </a:tc>
                <a:extLst>
                  <a:ext uri="{0D108BD9-81ED-4DB2-BD59-A6C34878D82A}">
                    <a16:rowId xmlns:a16="http://schemas.microsoft.com/office/drawing/2014/main" val="2987716178"/>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365227724"/>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589725251"/>
                  </a:ext>
                </a:extLst>
              </a:tr>
            </a:tbl>
          </a:graphicData>
        </a:graphic>
      </p:graphicFrame>
      <p:graphicFrame>
        <p:nvGraphicFramePr>
          <p:cNvPr id="5" name="Table 7">
            <a:extLst>
              <a:ext uri="{FF2B5EF4-FFF2-40B4-BE49-F238E27FC236}">
                <a16:creationId xmlns:a16="http://schemas.microsoft.com/office/drawing/2014/main" id="{FC671EA7-005C-4673-8D81-7747C85FF4DD}"/>
              </a:ext>
            </a:extLst>
          </p:cNvPr>
          <p:cNvGraphicFramePr>
            <a:graphicFrameLocks noGrp="1"/>
          </p:cNvGraphicFramePr>
          <p:nvPr>
            <p:extLst>
              <p:ext uri="{D42A27DB-BD31-4B8C-83A1-F6EECF244321}">
                <p14:modId xmlns:p14="http://schemas.microsoft.com/office/powerpoint/2010/main" val="480815539"/>
              </p:ext>
            </p:extLst>
          </p:nvPr>
        </p:nvGraphicFramePr>
        <p:xfrm>
          <a:off x="2032000" y="3538331"/>
          <a:ext cx="8128000" cy="11074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722364495"/>
                    </a:ext>
                  </a:extLst>
                </a:gridCol>
                <a:gridCol w="4064000">
                  <a:extLst>
                    <a:ext uri="{9D8B030D-6E8A-4147-A177-3AD203B41FA5}">
                      <a16:colId xmlns:a16="http://schemas.microsoft.com/office/drawing/2014/main" val="3900625348"/>
                    </a:ext>
                  </a:extLst>
                </a:gridCol>
              </a:tblGrid>
              <a:tr h="0">
                <a:tc>
                  <a:txBody>
                    <a:bodyPr/>
                    <a:lstStyle/>
                    <a:p>
                      <a:r>
                        <a:rPr lang="en-US" dirty="0"/>
                        <a:t>Job at 25</a:t>
                      </a:r>
                    </a:p>
                  </a:txBody>
                  <a:tcPr/>
                </a:tc>
                <a:tc>
                  <a:txBody>
                    <a:bodyPr/>
                    <a:lstStyle/>
                    <a:p>
                      <a:r>
                        <a:rPr lang="en-US" dirty="0"/>
                        <a:t>Income</a:t>
                      </a:r>
                    </a:p>
                  </a:txBody>
                  <a:tcPr/>
                </a:tc>
                <a:extLst>
                  <a:ext uri="{0D108BD9-81ED-4DB2-BD59-A6C34878D82A}">
                    <a16:rowId xmlns:a16="http://schemas.microsoft.com/office/drawing/2014/main" val="2987716178"/>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1365227724"/>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589725251"/>
                  </a:ext>
                </a:extLst>
              </a:tr>
            </a:tbl>
          </a:graphicData>
        </a:graphic>
      </p:graphicFrame>
    </p:spTree>
    <p:extLst>
      <p:ext uri="{BB962C8B-B14F-4D97-AF65-F5344CB8AC3E}">
        <p14:creationId xmlns:p14="http://schemas.microsoft.com/office/powerpoint/2010/main" val="4006245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8F9B7-5B09-4015-8F78-83A85301DF8F}"/>
              </a:ext>
            </a:extLst>
          </p:cNvPr>
          <p:cNvSpPr>
            <a:spLocks noGrp="1"/>
          </p:cNvSpPr>
          <p:nvPr>
            <p:ph type="ctrTitle"/>
          </p:nvPr>
        </p:nvSpPr>
        <p:spPr>
          <a:xfrm>
            <a:off x="675737" y="1036099"/>
            <a:ext cx="10610489" cy="877978"/>
          </a:xfrm>
        </p:spPr>
        <p:txBody>
          <a:bodyPr>
            <a:normAutofit fontScale="90000"/>
          </a:bodyPr>
          <a:lstStyle/>
          <a:p>
            <a:r>
              <a:rPr lang="en-US" b="1" dirty="0">
                <a:ea typeface="+mj-lt"/>
                <a:cs typeface="+mj-lt"/>
              </a:rPr>
              <a:t>Planning</a:t>
            </a:r>
            <a:endParaRPr lang="en-US" b="1" dirty="0">
              <a:cs typeface="Calibri Light"/>
            </a:endParaRPr>
          </a:p>
        </p:txBody>
      </p:sp>
      <p:sp>
        <p:nvSpPr>
          <p:cNvPr id="3" name="Subtitle 2">
            <a:extLst>
              <a:ext uri="{FF2B5EF4-FFF2-40B4-BE49-F238E27FC236}">
                <a16:creationId xmlns:a16="http://schemas.microsoft.com/office/drawing/2014/main" id="{E6E46BC8-8366-4164-8A97-200F2855090D}"/>
              </a:ext>
            </a:extLst>
          </p:cNvPr>
          <p:cNvSpPr>
            <a:spLocks noGrp="1"/>
          </p:cNvSpPr>
          <p:nvPr>
            <p:ph type="subTitle" idx="1"/>
          </p:nvPr>
        </p:nvSpPr>
        <p:spPr>
          <a:xfrm>
            <a:off x="416944" y="1919887"/>
            <a:ext cx="10869282" cy="4344328"/>
          </a:xfrm>
        </p:spPr>
        <p:txBody>
          <a:bodyPr vert="horz" lIns="91440" tIns="45720" rIns="91440" bIns="45720" rtlCol="0" anchor="t">
            <a:normAutofit/>
          </a:bodyPr>
          <a:lstStyle/>
          <a:p>
            <a:pPr marL="742950" indent="-742950" algn="l">
              <a:buAutoNum type="arabicPeriod"/>
            </a:pPr>
            <a:r>
              <a:rPr lang="en-IN" sz="2200" dirty="0">
                <a:ea typeface="+mn-lt"/>
                <a:cs typeface="+mn-lt"/>
              </a:rPr>
              <a:t>Break into groups of 3  </a:t>
            </a:r>
            <a:endParaRPr lang="en-US" sz="2200" dirty="0">
              <a:cs typeface="Calibri"/>
            </a:endParaRPr>
          </a:p>
          <a:p>
            <a:pPr marL="742950" indent="-742950" algn="l">
              <a:buAutoNum type="arabicPeriod"/>
            </a:pPr>
            <a:r>
              <a:rPr lang="en-IN" sz="2200" dirty="0">
                <a:ea typeface="+mn-lt"/>
                <a:cs typeface="+mn-lt"/>
              </a:rPr>
              <a:t>2 give advice to the 1 on PLANNING (using 4 steps) to get from 25 to 35.</a:t>
            </a:r>
          </a:p>
          <a:p>
            <a:pPr marL="1200150" lvl="1" indent="-742950" algn="l">
              <a:buAutoNum type="arabicPeriod"/>
            </a:pPr>
            <a:r>
              <a:rPr lang="en-IN" sz="1800" dirty="0">
                <a:ea typeface="+mn-lt"/>
                <a:cs typeface="+mn-lt"/>
              </a:rPr>
              <a:t>Awareness of present state</a:t>
            </a:r>
          </a:p>
          <a:p>
            <a:pPr marL="1200150" lvl="1" indent="-742950" algn="l">
              <a:buAutoNum type="arabicPeriod"/>
            </a:pPr>
            <a:r>
              <a:rPr lang="en-IN" sz="1800" dirty="0">
                <a:ea typeface="+mn-lt"/>
                <a:cs typeface="+mn-lt"/>
              </a:rPr>
              <a:t>Goal Planning</a:t>
            </a:r>
          </a:p>
          <a:p>
            <a:pPr marL="1200150" lvl="1" indent="-742950" algn="l">
              <a:buAutoNum type="arabicPeriod"/>
            </a:pPr>
            <a:r>
              <a:rPr lang="en-IN" sz="1800" dirty="0">
                <a:ea typeface="+mn-lt"/>
                <a:cs typeface="+mn-lt"/>
              </a:rPr>
              <a:t>Premising (what assumptions are you making?)  The quality of any plan depends on the assumptions you make about the future.</a:t>
            </a:r>
          </a:p>
          <a:p>
            <a:pPr marL="1200150" lvl="1" indent="-742950" algn="l">
              <a:buAutoNum type="arabicPeriod"/>
            </a:pPr>
            <a:r>
              <a:rPr lang="en-IN" sz="1800" dirty="0">
                <a:ea typeface="+mn-lt"/>
                <a:cs typeface="+mn-lt"/>
              </a:rPr>
              <a:t>Determining course of action</a:t>
            </a:r>
          </a:p>
          <a:p>
            <a:pPr marL="1657350" lvl="2" indent="-742950" algn="l">
              <a:buAutoNum type="arabicPeriod"/>
            </a:pPr>
            <a:r>
              <a:rPr lang="en-IN" sz="1600" dirty="0">
                <a:ea typeface="+mn-lt"/>
                <a:cs typeface="+mn-lt"/>
              </a:rPr>
              <a:t>Identify alternatives</a:t>
            </a:r>
          </a:p>
          <a:p>
            <a:pPr marL="1657350" lvl="2" indent="-742950" algn="l">
              <a:buAutoNum type="arabicPeriod"/>
            </a:pPr>
            <a:r>
              <a:rPr lang="en-IN" sz="1600" dirty="0">
                <a:ea typeface="+mn-lt"/>
                <a:cs typeface="+mn-lt"/>
              </a:rPr>
              <a:t>Evaluate alternatives</a:t>
            </a:r>
          </a:p>
          <a:p>
            <a:pPr marL="1657350" lvl="2" indent="-742950" algn="l">
              <a:buAutoNum type="arabicPeriod"/>
            </a:pPr>
            <a:r>
              <a:rPr lang="en-IN" sz="1600" dirty="0">
                <a:ea typeface="+mn-lt"/>
                <a:cs typeface="+mn-lt"/>
              </a:rPr>
              <a:t>Select alternatives</a:t>
            </a:r>
          </a:p>
        </p:txBody>
      </p:sp>
    </p:spTree>
    <p:extLst>
      <p:ext uri="{BB962C8B-B14F-4D97-AF65-F5344CB8AC3E}">
        <p14:creationId xmlns:p14="http://schemas.microsoft.com/office/powerpoint/2010/main" val="2651335832"/>
      </p:ext>
    </p:extLst>
  </p:cSld>
  <p:clrMapOvr>
    <a:masterClrMapping/>
  </p:clrMapOvr>
</p:sld>
</file>

<file path=ppt/theme/theme1.xml><?xml version="1.0" encoding="utf-8"?>
<a:theme xmlns:a="http://schemas.openxmlformats.org/drawingml/2006/main" name="Office Theme">
  <a:themeElements>
    <a:clrScheme name="OpenStax">
      <a:dk1>
        <a:srgbClr val="000000"/>
      </a:dk1>
      <a:lt1>
        <a:srgbClr val="FFFFFF"/>
      </a:lt1>
      <a:dk2>
        <a:srgbClr val="44546A"/>
      </a:dk2>
      <a:lt2>
        <a:srgbClr val="E7E6E6"/>
      </a:lt2>
      <a:accent1>
        <a:srgbClr val="609A33"/>
      </a:accent1>
      <a:accent2>
        <a:srgbClr val="DB5935"/>
      </a:accent2>
      <a:accent3>
        <a:srgbClr val="464846"/>
      </a:accent3>
      <a:accent4>
        <a:srgbClr val="EAC322"/>
      </a:accent4>
      <a:accent5>
        <a:srgbClr val="1B1E3F"/>
      </a:accent5>
      <a:accent6>
        <a:srgbClr val="70AD47"/>
      </a:accent6>
      <a:hlink>
        <a:srgbClr val="29749C"/>
      </a:hlink>
      <a:folHlink>
        <a:srgbClr val="9450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10736</TotalTime>
  <Words>660</Words>
  <Application>Microsoft Office PowerPoint</Application>
  <PresentationFormat>Widescreen</PresentationFormat>
  <Paragraphs>70</Paragraphs>
  <Slides>18</Slides>
  <Notes>1</Notes>
  <HiddenSlides>1</HiddenSlides>
  <MMClips>3</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Calibri Light</vt:lpstr>
      <vt:lpstr>Times New Roman</vt:lpstr>
      <vt:lpstr>Wingdings</vt:lpstr>
      <vt:lpstr>Office Theme</vt:lpstr>
      <vt:lpstr>office theme</vt:lpstr>
      <vt:lpstr>Principles of Management</vt:lpstr>
      <vt:lpstr>PowerPoint Presentation</vt:lpstr>
      <vt:lpstr>Planning</vt:lpstr>
      <vt:lpstr>Planning</vt:lpstr>
      <vt:lpstr>Exhibit 17.3 The Planning Process </vt:lpstr>
      <vt:lpstr>Exhibit 17.6 The Deming (Shewhart) Cycle</vt:lpstr>
      <vt:lpstr>Planning</vt:lpstr>
      <vt:lpstr>Planning</vt:lpstr>
      <vt:lpstr>Planning</vt:lpstr>
      <vt:lpstr>The Planning Process</vt:lpstr>
      <vt:lpstr>The Planning Process</vt:lpstr>
      <vt:lpstr>Exhibit 17.9 The Effects of Goals on Performance</vt:lpstr>
      <vt:lpstr>Exhibit 17.13 Need for Control</vt:lpstr>
      <vt:lpstr>Exhibit 17.14 The Traditional Control Model</vt:lpstr>
      <vt:lpstr>The Gap Between Planning and Doing</vt:lpstr>
      <vt:lpstr>Exhibit 17.17 The Management by Objective (MBO) Process</vt:lpstr>
      <vt:lpstr>Exhibit 17.17 The Management by Objective (MBO) Process</vt:lpstr>
      <vt:lpstr>7. Describe management by objectives as a philosophy and as a management tool/technique; describe its effects.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Larissa Chu</dc:creator>
  <cp:lastModifiedBy>Messer, Joe R</cp:lastModifiedBy>
  <cp:revision>226</cp:revision>
  <cp:lastPrinted>2022-05-10T13:46:00Z</cp:lastPrinted>
  <dcterms:created xsi:type="dcterms:W3CDTF">2018-05-29T21:16:34Z</dcterms:created>
  <dcterms:modified xsi:type="dcterms:W3CDTF">2022-05-10T13:58:51Z</dcterms:modified>
</cp:coreProperties>
</file>