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handoutMasterIdLst>
    <p:handoutMasterId r:id="rId16"/>
  </p:handoutMasterIdLst>
  <p:sldIdLst>
    <p:sldId id="256" r:id="rId3"/>
    <p:sldId id="334" r:id="rId4"/>
    <p:sldId id="262" r:id="rId5"/>
    <p:sldId id="354" r:id="rId6"/>
    <p:sldId id="358" r:id="rId7"/>
    <p:sldId id="353" r:id="rId8"/>
    <p:sldId id="355" r:id="rId9"/>
    <p:sldId id="345" r:id="rId10"/>
    <p:sldId id="357" r:id="rId11"/>
    <p:sldId id="356" r:id="rId12"/>
    <p:sldId id="297" r:id="rId13"/>
    <p:sldId id="346"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863" autoAdjust="0"/>
    <p:restoredTop sz="94275" autoAdjust="0"/>
  </p:normalViewPr>
  <p:slideViewPr>
    <p:cSldViewPr snapToGrid="0" snapToObjects="1">
      <p:cViewPr varScale="1">
        <p:scale>
          <a:sx n="103" d="100"/>
          <a:sy n="103" d="100"/>
        </p:scale>
        <p:origin x="114" y="1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E85F3-DCCA-4816-BB2C-8589578B070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337609D-197A-4070-8E34-D131044A0B2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408A76F-2B05-413E-976F-0BF7E126CE6E}" type="datetimeFigureOut">
              <a:rPr lang="en-US" smtClean="0"/>
              <a:pPr/>
              <a:t>5/10/2022</a:t>
            </a:fld>
            <a:endParaRPr lang="en-US"/>
          </a:p>
        </p:txBody>
      </p:sp>
      <p:sp>
        <p:nvSpPr>
          <p:cNvPr id="4" name="Footer Placeholder 3">
            <a:extLst>
              <a:ext uri="{FF2B5EF4-FFF2-40B4-BE49-F238E27FC236}">
                <a16:creationId xmlns:a16="http://schemas.microsoft.com/office/drawing/2014/main" id="{0B96A07A-CB8B-4321-B59D-6B20ACB61ED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18B78C-6CA7-44A1-B4BC-BE372BEE2BF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43627B9-656A-4537-BCB7-741F9BAE6DE3}" type="slidenum">
              <a:rPr lang="en-US" smtClean="0"/>
              <a:pPr/>
              <a:t>‹#›</a:t>
            </a:fld>
            <a:endParaRPr lang="en-US"/>
          </a:p>
        </p:txBody>
      </p:sp>
    </p:spTree>
    <p:extLst>
      <p:ext uri="{BB962C8B-B14F-4D97-AF65-F5344CB8AC3E}">
        <p14:creationId xmlns:p14="http://schemas.microsoft.com/office/powerpoint/2010/main" val="1163424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7335C6-3C3E-4B80-A9C6-74F0A1957479}" type="datetimeFigureOut">
              <a:rPr lang="en-US" smtClean="0"/>
              <a:pPr/>
              <a:t>5/10/2022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91A0EE-5618-4FFB-9C66-974DDFCAFAC6}" type="slidenum">
              <a:rPr lang="en-US" smtClean="0"/>
              <a:pPr/>
              <a:t>‹#›</a:t>
            </a:fld>
            <a:endParaRPr lang="en-US"/>
          </a:p>
        </p:txBody>
      </p:sp>
    </p:spTree>
    <p:extLst>
      <p:ext uri="{BB962C8B-B14F-4D97-AF65-F5344CB8AC3E}">
        <p14:creationId xmlns:p14="http://schemas.microsoft.com/office/powerpoint/2010/main" val="246407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1A0EE-5618-4FFB-9C66-974DDFCAFAC6}" type="slidenum">
              <a:rPr lang="en-US" smtClean="0"/>
              <a:pPr/>
              <a:t>1</a:t>
            </a:fld>
            <a:endParaRPr lang="en-US"/>
          </a:p>
        </p:txBody>
      </p:sp>
    </p:spTree>
    <p:extLst>
      <p:ext uri="{BB962C8B-B14F-4D97-AF65-F5344CB8AC3E}">
        <p14:creationId xmlns:p14="http://schemas.microsoft.com/office/powerpoint/2010/main" val="77711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Encoding is translating a message into understandable symbols or language. Decoding is interpreting and trying to make sense of the message. </a:t>
            </a:r>
          </a:p>
          <a:p>
            <a:endParaRPr lang="en-US" dirty="0"/>
          </a:p>
          <a:p>
            <a:endParaRPr lang="en-US" dirty="0"/>
          </a:p>
        </p:txBody>
      </p:sp>
      <p:sp>
        <p:nvSpPr>
          <p:cNvPr id="4" name="Slide Number Placeholder 3"/>
          <p:cNvSpPr>
            <a:spLocks noGrp="1"/>
          </p:cNvSpPr>
          <p:nvPr>
            <p:ph type="sldNum" sz="quarter" idx="10"/>
          </p:nvPr>
        </p:nvSpPr>
        <p:spPr/>
        <p:txBody>
          <a:bodyPr/>
          <a:lstStyle/>
          <a:p>
            <a:fld id="{3611EAFC-2808-4ADF-AF87-F7B5ACA203B3}" type="slidenum">
              <a:rPr lang="en-US" smtClean="0"/>
              <a:pPr/>
              <a:t>3</a:t>
            </a:fld>
            <a:endParaRPr lang="en-US" dirty="0"/>
          </a:p>
        </p:txBody>
      </p:sp>
    </p:spTree>
    <p:extLst>
      <p:ext uri="{BB962C8B-B14F-4D97-AF65-F5344CB8AC3E}">
        <p14:creationId xmlns:p14="http://schemas.microsoft.com/office/powerpoint/2010/main" val="878458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dirty="0"/>
              <a:t>Principles of Management</a:t>
            </a:r>
          </a:p>
        </p:txBody>
      </p:sp>
      <p:sp>
        <p:nvSpPr>
          <p:cNvPr id="5" name="Footer Placeholder 4"/>
          <p:cNvSpPr>
            <a:spLocks noGrp="1"/>
          </p:cNvSpPr>
          <p:nvPr>
            <p:ph type="ftr" sz="quarter" idx="11"/>
          </p:nvPr>
        </p:nvSpPr>
        <p:spPr>
          <a:xfrm>
            <a:off x="1523999" y="6356350"/>
            <a:ext cx="8549898" cy="354416"/>
          </a:xfrm>
        </p:spPr>
        <p:txBody>
          <a:bodyPr/>
          <a:lstStyle/>
          <a:p>
            <a:endParaRPr lang="en-US"/>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Chapter 2 MAKING ETHICAL DECISIONS AND MANAGING A SOCIALLY RESPONSIBLE BUSINESS</a:t>
            </a:r>
          </a:p>
        </p:txBody>
      </p:sp>
      <p:sp>
        <p:nvSpPr>
          <p:cNvPr id="12" name="TextBox 11"/>
          <p:cNvSpPr txBox="1"/>
          <p:nvPr userDrawn="1"/>
        </p:nvSpPr>
        <p:spPr>
          <a:xfrm>
            <a:off x="4218708" y="1946841"/>
            <a:ext cx="37545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PowerPoint Image Slideshow</a:t>
            </a:r>
          </a:p>
          <a:p>
            <a:pPr algn="ctr"/>
            <a:endParaRPr lang="en-US" sz="1600" dirty="0"/>
          </a:p>
        </p:txBody>
      </p:sp>
      <p:pic>
        <p:nvPicPr>
          <p:cNvPr id="4" name="Picture 3">
            <a:extLst>
              <a:ext uri="{FF2B5EF4-FFF2-40B4-BE49-F238E27FC236}">
                <a16:creationId xmlns:a16="http://schemas.microsoft.com/office/drawing/2014/main" id="{14AF741C-B880-4E9A-8E7D-96A3946ABC9D}"/>
              </a:ext>
            </a:extLst>
          </p:cNvPr>
          <p:cNvPicPr>
            <a:picLocks noChangeAspect="1"/>
          </p:cNvPicPr>
          <p:nvPr userDrawn="1"/>
        </p:nvPicPr>
        <p:blipFill>
          <a:blip r:embed="rId3"/>
          <a:stretch>
            <a:fillRect/>
          </a:stretch>
        </p:blipFill>
        <p:spPr>
          <a:xfrm>
            <a:off x="4700016" y="2374108"/>
            <a:ext cx="3007487" cy="3892042"/>
          </a:xfrm>
          <a:prstGeom prst="rect">
            <a:avLst/>
          </a:prstGeom>
        </p:spPr>
      </p:pic>
    </p:spTree>
    <p:extLst>
      <p:ext uri="{BB962C8B-B14F-4D97-AF65-F5344CB8AC3E}">
        <p14:creationId xmlns:p14="http://schemas.microsoft.com/office/powerpoint/2010/main" val="10024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494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71127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8432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7687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66148"/>
          </a:xfrm>
        </p:spPr>
        <p:txBody>
          <a:bodyPr>
            <a:normAutofit/>
          </a:bodyPr>
          <a:lstStyle>
            <a:lvl1pPr>
              <a:defRPr sz="2800" b="1"/>
            </a:lvl1pPr>
          </a:lstStyle>
          <a:p>
            <a:r>
              <a:rPr lang="en-US" dirty="0"/>
              <a:t>Figure #.#</a:t>
            </a:r>
          </a:p>
        </p:txBody>
      </p:sp>
      <p:sp>
        <p:nvSpPr>
          <p:cNvPr id="3" name="Content Placeholder 2"/>
          <p:cNvSpPr>
            <a:spLocks noGrp="1"/>
          </p:cNvSpPr>
          <p:nvPr>
            <p:ph sz="half" idx="1"/>
          </p:nvPr>
        </p:nvSpPr>
        <p:spPr>
          <a:xfrm>
            <a:off x="838200" y="1010661"/>
            <a:ext cx="51816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10661"/>
            <a:ext cx="51816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lstStyle/>
          <a:p>
            <a:endParaRPr lang="en-US"/>
          </a:p>
        </p:txBody>
      </p:sp>
    </p:spTree>
    <p:extLst>
      <p:ext uri="{BB962C8B-B14F-4D97-AF65-F5344CB8AC3E}">
        <p14:creationId xmlns:p14="http://schemas.microsoft.com/office/powerpoint/2010/main" val="34543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35420"/>
          </a:xfrm>
        </p:spPr>
        <p:txBody>
          <a:bodyPr>
            <a:normAutofit/>
          </a:bodyPr>
          <a:lstStyle>
            <a:lvl1pPr>
              <a:defRPr sz="2800" b="1" baseline="0"/>
            </a:lvl1pPr>
          </a:lstStyle>
          <a:p>
            <a:r>
              <a:rPr lang="en-US" dirty="0"/>
              <a:t>Figure #.#</a:t>
            </a:r>
          </a:p>
        </p:txBody>
      </p:sp>
      <p:sp>
        <p:nvSpPr>
          <p:cNvPr id="4" name="Footer Placeholder 3"/>
          <p:cNvSpPr>
            <a:spLocks noGrp="1"/>
          </p:cNvSpPr>
          <p:nvPr>
            <p:ph type="ftr" sz="quarter" idx="11"/>
          </p:nvPr>
        </p:nvSpPr>
        <p:spPr>
          <a:xfrm>
            <a:off x="97536" y="6205728"/>
            <a:ext cx="1018032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838200" y="1011383"/>
            <a:ext cx="105156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838200" y="4378037"/>
            <a:ext cx="10515600" cy="1627909"/>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8617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hasCustomPrompt="1"/>
          </p:nvPr>
        </p:nvSpPr>
        <p:spPr>
          <a:xfrm>
            <a:off x="838200" y="900545"/>
            <a:ext cx="10515600" cy="5347855"/>
          </a:xfrm>
        </p:spPr>
        <p:txBody>
          <a:bodyPr/>
          <a:lstStyle>
            <a:lvl1pPr marL="0" indent="0">
              <a:buNone/>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164846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527292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marL="457200" indent="-457200">
              <a:buAutoNum type="arabicPeriod"/>
            </a:pPr>
            <a:endParaRPr lang="en-US" sz="2800" dirty="0"/>
          </a:p>
          <a:p>
            <a:pPr lvl="1"/>
            <a:endParaRPr lang="en-US" dirty="0"/>
          </a:p>
        </p:txBody>
      </p:sp>
    </p:spTree>
    <p:extLst>
      <p:ext uri="{BB962C8B-B14F-4D97-AF65-F5344CB8AC3E}">
        <p14:creationId xmlns:p14="http://schemas.microsoft.com/office/powerpoint/2010/main" val="223666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May 10, 2022</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345524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May 10, 2022</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412195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616824E-A6AF-4883-98B1-A97CED50264A}"/>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0957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RedBar-Title and Content" userDrawn="1">
  <p:cSld name="RedBar-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0" y="228600"/>
            <a:ext cx="12192000" cy="6096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74C79"/>
              </a:buClr>
              <a:buSzPts val="3600"/>
              <a:buFont typeface="Calibri"/>
              <a:buNone/>
              <a:defRPr sz="3600" b="1" i="0" u="none" strike="noStrike" cap="none">
                <a:solidFill>
                  <a:srgbClr val="174C7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dirty="0"/>
          </a:p>
        </p:txBody>
      </p:sp>
      <p:sp>
        <p:nvSpPr>
          <p:cNvPr id="21" name="Google Shape;21;p3"/>
          <p:cNvSpPr txBox="1">
            <a:spLocks noGrp="1"/>
          </p:cNvSpPr>
          <p:nvPr>
            <p:ph type="body" idx="1"/>
          </p:nvPr>
        </p:nvSpPr>
        <p:spPr>
          <a:xfrm>
            <a:off x="609600" y="990600"/>
            <a:ext cx="10972800" cy="5562600"/>
          </a:xfrm>
          <a:prstGeom prst="rect">
            <a:avLst/>
          </a:prstGeom>
          <a:noFill/>
          <a:ln>
            <a:noFill/>
          </a:ln>
        </p:spPr>
        <p:txBody>
          <a:bodyPr spcFirstLastPara="1" wrap="square" lIns="91425" tIns="45700" rIns="91425" bIns="45700" anchor="t" anchorCtr="0"/>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2"/>
          </p:nvPr>
        </p:nvSpPr>
        <p:spPr>
          <a:xfrm>
            <a:off x="5181600" y="6553200"/>
            <a:ext cx="1828800" cy="99950"/>
          </a:xfrm>
          <a:prstGeom prst="rect">
            <a:avLst/>
          </a:prstGeom>
          <a:noFill/>
          <a:ln>
            <a:noFill/>
          </a:ln>
        </p:spPr>
        <p:txBody>
          <a:bodyPr spcFirstLastPara="1" wrap="square" lIns="0" tIns="0" rIns="0" bIns="0" anchor="t" anchorCtr="0"/>
          <a:lstStyle>
            <a:lvl1pPr marL="457200" marR="0" lvl="0" indent="-228600" algn="ctr" rtl="0">
              <a:spcBef>
                <a:spcPts val="16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3"/>
          </p:nvPr>
        </p:nvSpPr>
        <p:spPr>
          <a:xfrm>
            <a:off x="6807200" y="6705600"/>
            <a:ext cx="5384800" cy="152400"/>
          </a:xfrm>
          <a:prstGeom prst="rect">
            <a:avLst/>
          </a:prstGeom>
          <a:noFill/>
          <a:ln>
            <a:noFill/>
          </a:ln>
        </p:spPr>
        <p:txBody>
          <a:bodyPr spcFirstLastPara="1" wrap="square" lIns="0" tIns="0" rIns="45700" bIns="0" anchor="t" anchorCtr="0"/>
          <a:lstStyle>
            <a:lvl1pPr marL="457200" marR="0" lvl="0" indent="-228600" algn="r" rtl="0">
              <a:lnSpc>
                <a:spcPct val="100000"/>
              </a:lnSpc>
              <a:spcBef>
                <a:spcPts val="0"/>
              </a:spcBef>
              <a:spcAft>
                <a:spcPts val="0"/>
              </a:spcAft>
              <a:buClr>
                <a:schemeClr val="lt1"/>
              </a:buClr>
              <a:buSzPts val="800"/>
              <a:buFont typeface="Arial"/>
              <a:buNone/>
              <a:defRPr sz="8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 name="Content Placeholder 2"/>
          <p:cNvSpPr>
            <a:spLocks noGrp="1"/>
          </p:cNvSpPr>
          <p:nvPr>
            <p:ph sz="quarter" idx="10"/>
          </p:nvPr>
        </p:nvSpPr>
        <p:spPr>
          <a:xfrm>
            <a:off x="5181600" y="6248400"/>
            <a:ext cx="1828800" cy="304800"/>
          </a:xfrm>
          <a:prstGeom prst="rect">
            <a:avLst/>
          </a:prstGeom>
        </p:spPr>
        <p:txBody>
          <a:bodyPr/>
          <a:lstStyle/>
          <a:p>
            <a:pPr lvl="0"/>
            <a:endParaRPr lang="en-US" dirty="0"/>
          </a:p>
        </p:txBody>
      </p:sp>
    </p:spTree>
    <p:extLst>
      <p:ext uri="{BB962C8B-B14F-4D97-AF65-F5344CB8AC3E}">
        <p14:creationId xmlns:p14="http://schemas.microsoft.com/office/powerpoint/2010/main" val="2617840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99990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277905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1648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0168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24093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5876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939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dirty="0"/>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3" r:id="rId3"/>
    <p:sldLayoutId id="2147483691" r:id="rId4"/>
    <p:sldLayoutId id="2147483692" r:id="rId5"/>
    <p:sldLayoutId id="2147483694" r:id="rId6"/>
    <p:sldLayoutId id="2147483672" r:id="rId7"/>
    <p:sldLayoutId id="2147483673" r:id="rId8"/>
    <p:sldLayoutId id="2147483674" r:id="rId9"/>
    <p:sldLayoutId id="2147483675" r:id="rId10"/>
    <p:sldLayoutId id="2147483676" r:id="rId11"/>
    <p:sldLayoutId id="2147483677" r:id="rId12"/>
    <p:sldLayoutId id="2147483678" r:id="rId13"/>
    <p:sldLayoutId id="2147483652" r:id="rId14"/>
    <p:sldLayoutId id="2147483686" r:id="rId15"/>
    <p:sldLayoutId id="2147483687" r:id="rId16"/>
    <p:sldLayoutId id="2147483688" r:id="rId17"/>
    <p:sldLayoutId id="2147483689" r:id="rId18"/>
    <p:sldLayoutId id="2147483690" r:id="rId19"/>
    <p:sldLayoutId id="2147483682" r:id="rId20"/>
    <p:sldLayoutId id="2147483685" r:id="rId21"/>
    <p:sldLayoutId id="2147483696" r:id="rId22"/>
    <p:sldLayoutId id="2147483697" r:id="rId23"/>
  </p:sldLayoutIdLst>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7di5zAMMxaI" TargetMode="External"/><Relationship Id="rId2" Type="http://schemas.openxmlformats.org/officeDocument/2006/relationships/slideLayout" Target="../slideLayouts/slideLayout25.xml"/><Relationship Id="rId1" Type="http://schemas.openxmlformats.org/officeDocument/2006/relationships/video" Target="https://www.youtube.com/embed/7di5zAMMxaI?feature=oembed"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hyperlink" Target="https://www.instagram.com/reels/audio/1561860084170952" TargetMode="Externa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0cIo0PkBs2c" TargetMode="External"/><Relationship Id="rId2" Type="http://schemas.openxmlformats.org/officeDocument/2006/relationships/slideLayout" Target="../slideLayouts/slideLayout25.xml"/><Relationship Id="rId1" Type="http://schemas.openxmlformats.org/officeDocument/2006/relationships/video" Target="https://www.youtube.com/embed/0cIo0PkBs2c?feature=oembed"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Principles of Management</a:t>
            </a:r>
          </a:p>
        </p:txBody>
      </p:sp>
      <p:sp>
        <p:nvSpPr>
          <p:cNvPr id="4" name="Text Placeholder 3"/>
          <p:cNvSpPr>
            <a:spLocks noGrp="1"/>
          </p:cNvSpPr>
          <p:nvPr>
            <p:ph type="body" sz="quarter" idx="14"/>
          </p:nvPr>
        </p:nvSpPr>
        <p:spPr>
          <a:xfrm>
            <a:off x="1524000" y="1185274"/>
            <a:ext cx="9815945" cy="1205346"/>
          </a:xfrm>
        </p:spPr>
        <p:txBody>
          <a:bodyPr>
            <a:normAutofit/>
          </a:bodyPr>
          <a:lstStyle/>
          <a:p>
            <a:endParaRPr lang="en-US" dirty="0"/>
          </a:p>
          <a:p>
            <a:endParaRPr lang="en-US" dirty="0"/>
          </a:p>
          <a:p>
            <a:endParaRPr lang="en-US" dirty="0"/>
          </a:p>
        </p:txBody>
      </p:sp>
      <p:sp>
        <p:nvSpPr>
          <p:cNvPr id="5" name="Text Placeholder 10"/>
          <p:cNvSpPr txBox="1">
            <a:spLocks/>
          </p:cNvSpPr>
          <p:nvPr/>
        </p:nvSpPr>
        <p:spPr>
          <a:xfrm>
            <a:off x="1524000" y="1509713"/>
            <a:ext cx="9144000" cy="443778"/>
          </a:xfrm>
          <a:prstGeom prst="rect">
            <a:avLst/>
          </a:prstGeom>
        </p:spPr>
        <p:txBody>
          <a:bodyPr vert="horz" lIns="91440" tIns="45720" rIns="91440" bIns="45720" rtlCol="0">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lnSpc>
                <a:spcPct val="90000"/>
              </a:lnSpc>
              <a:spcBef>
                <a:spcPts val="1000"/>
              </a:spcBef>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Chapter 16 </a:t>
            </a:r>
            <a:r>
              <a:rPr lang="en-US" cap="all"/>
              <a:t>MANAGERIAL COMMUNICATION</a:t>
            </a:r>
            <a:endParaRPr kumimoji="0" lang="en-US" sz="2400" i="0" u="none" strike="noStrike" kern="1200" cap="all" spc="0" normalizeH="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191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F9B7-5B09-4015-8F78-83A85301DF8F}"/>
              </a:ext>
            </a:extLst>
          </p:cNvPr>
          <p:cNvSpPr>
            <a:spLocks noGrp="1"/>
          </p:cNvSpPr>
          <p:nvPr>
            <p:ph type="ctrTitle"/>
          </p:nvPr>
        </p:nvSpPr>
        <p:spPr>
          <a:xfrm>
            <a:off x="675737" y="1036099"/>
            <a:ext cx="10610489" cy="877978"/>
          </a:xfrm>
        </p:spPr>
        <p:txBody>
          <a:bodyPr>
            <a:normAutofit fontScale="90000"/>
          </a:bodyPr>
          <a:lstStyle/>
          <a:p>
            <a:r>
              <a:rPr lang="en-US" b="1" dirty="0">
                <a:ea typeface="+mj-lt"/>
                <a:cs typeface="+mj-lt"/>
              </a:rPr>
              <a:t>Thousand words</a:t>
            </a:r>
            <a:endParaRPr lang="en-US" dirty="0"/>
          </a:p>
        </p:txBody>
      </p:sp>
      <p:sp>
        <p:nvSpPr>
          <p:cNvPr id="3" name="Subtitle 2">
            <a:extLst>
              <a:ext uri="{FF2B5EF4-FFF2-40B4-BE49-F238E27FC236}">
                <a16:creationId xmlns:a16="http://schemas.microsoft.com/office/drawing/2014/main" id="{E6E46BC8-8366-4164-8A97-200F2855090D}"/>
              </a:ext>
            </a:extLst>
          </p:cNvPr>
          <p:cNvSpPr>
            <a:spLocks noGrp="1"/>
          </p:cNvSpPr>
          <p:nvPr>
            <p:ph type="subTitle" idx="1"/>
          </p:nvPr>
        </p:nvSpPr>
        <p:spPr>
          <a:xfrm>
            <a:off x="416944" y="1919887"/>
            <a:ext cx="10869282" cy="4344328"/>
          </a:xfrm>
        </p:spPr>
        <p:txBody>
          <a:bodyPr vert="horz" lIns="91440" tIns="45720" rIns="91440" bIns="45720" rtlCol="0" anchor="t">
            <a:normAutofit/>
          </a:bodyPr>
          <a:lstStyle/>
          <a:p>
            <a:pPr marL="742950" indent="-742950" algn="l">
              <a:buAutoNum type="arabicPeriod"/>
            </a:pPr>
            <a:r>
              <a:rPr lang="en-IN" sz="3600" dirty="0">
                <a:ea typeface="+mn-lt"/>
                <a:cs typeface="+mn-lt"/>
              </a:rPr>
              <a:t>How would you rate the success of this way of communicating, based upon the scene in the video?</a:t>
            </a:r>
            <a:endParaRPr lang="en-IN" dirty="0">
              <a:ea typeface="+mn-lt"/>
              <a:cs typeface="+mn-lt"/>
            </a:endParaRPr>
          </a:p>
          <a:p>
            <a:pPr marL="742950" indent="-742950" algn="l">
              <a:buAutoNum type="arabicPeriod"/>
            </a:pPr>
            <a:r>
              <a:rPr lang="en-IN" sz="3600" dirty="0">
                <a:ea typeface="+mn-lt"/>
                <a:cs typeface="+mn-lt"/>
              </a:rPr>
              <a:t>What advantages and disadvantages are part of using gestures instead of words?  </a:t>
            </a:r>
            <a:endParaRPr lang="en-IN" dirty="0">
              <a:ea typeface="+mn-lt"/>
              <a:cs typeface="+mn-lt"/>
            </a:endParaRPr>
          </a:p>
          <a:p>
            <a:pPr marL="742950" indent="-742950" algn="l">
              <a:buAutoNum type="arabicPeriod"/>
            </a:pPr>
            <a:r>
              <a:rPr lang="en-IN" sz="3600" dirty="0">
                <a:ea typeface="+mn-lt"/>
                <a:cs typeface="+mn-lt"/>
              </a:rPr>
              <a:t>How might nonverbal communication be misunderstood? </a:t>
            </a:r>
            <a:endParaRPr lang="en-IN" dirty="0">
              <a:ea typeface="+mn-lt"/>
              <a:cs typeface="+mn-lt"/>
            </a:endParaRPr>
          </a:p>
          <a:p>
            <a:pPr marL="742950" indent="-742950" algn="l">
              <a:buAutoNum type="arabicPeriod"/>
            </a:pPr>
            <a:endParaRPr lang="en-US" sz="3600" dirty="0">
              <a:ea typeface="+mn-lt"/>
              <a:cs typeface="+mn-lt"/>
            </a:endParaRPr>
          </a:p>
          <a:p>
            <a:pPr marL="514350" indent="-514350" algn="l">
              <a:buAutoNum type="arabicPeriod"/>
            </a:pPr>
            <a:endParaRPr lang="en-US" sz="2800" dirty="0">
              <a:ea typeface="+mn-lt"/>
              <a:cs typeface="+mn-lt"/>
            </a:endParaRPr>
          </a:p>
        </p:txBody>
      </p:sp>
    </p:spTree>
    <p:extLst>
      <p:ext uri="{BB962C8B-B14F-4D97-AF65-F5344CB8AC3E}">
        <p14:creationId xmlns:p14="http://schemas.microsoft.com/office/powerpoint/2010/main" val="727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944" y="241327"/>
            <a:ext cx="8062912" cy="1456845"/>
          </a:xfrm>
        </p:spPr>
        <p:txBody>
          <a:bodyPr>
            <a:normAutofit fontScale="90000"/>
          </a:bodyPr>
          <a:lstStyle/>
          <a:p>
            <a:pPr marL="514350" indent="-514350"/>
            <a:r>
              <a:rPr lang="en-US" sz="3600" dirty="0"/>
              <a:t>3. </a:t>
            </a:r>
            <a:r>
              <a:rPr lang="en-US" sz="4000" dirty="0"/>
              <a:t>Understand how power, status, purpose, and interpersonal skills affect communications in organizations.</a:t>
            </a:r>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sz="3600" dirty="0"/>
              <a:t>What are the major roles that managers play in communicating with employees?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8907624" cy="659535"/>
          </a:xfrm>
        </p:spPr>
        <p:txBody>
          <a:bodyPr>
            <a:normAutofit fontScale="90000"/>
          </a:bodyPr>
          <a:lstStyle/>
          <a:p>
            <a:r>
              <a:rPr lang="en-US" dirty="0"/>
              <a:t>Exhibit 16.6</a:t>
            </a:r>
            <a:r>
              <a:rPr lang="en-US" b="0" dirty="0"/>
              <a:t> </a:t>
            </a:r>
            <a:r>
              <a:rPr lang="en-US" dirty="0"/>
              <a:t>Reading, Writing, Speaking, and Listening: How They Help in Creating Meaning</a:t>
            </a:r>
          </a:p>
        </p:txBody>
      </p:sp>
      <p:sp>
        <p:nvSpPr>
          <p:cNvPr id="6" name="TextBox 5">
            <a:extLst>
              <a:ext uri="{FF2B5EF4-FFF2-40B4-BE49-F238E27FC236}">
                <a16:creationId xmlns:a16="http://schemas.microsoft.com/office/drawing/2014/main" id="{4FFF4EA1-3F1A-4314-801D-DE8D265BFC0E}"/>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4" name="Picture 3" descr="The diagram shows the common region between the circles labeled “Reading” and “Speaking” and the circles labeled “Listening” and “Speaking,” together labeled “Thinking.” The common region between the circles labeled “Reading” and “Writing” and the circles labeled “Listening” and “Writing,” are together labeled “Thinking.” The common region between all the circles at the center is labeled “Making Meaning.”">
            <a:extLst>
              <a:ext uri="{FF2B5EF4-FFF2-40B4-BE49-F238E27FC236}">
                <a16:creationId xmlns:a16="http://schemas.microsoft.com/office/drawing/2014/main" id="{05D4685E-4571-4647-B8F8-B8A397D6BAA5}"/>
              </a:ext>
            </a:extLst>
          </p:cNvPr>
          <p:cNvPicPr>
            <a:picLocks noChangeAspect="1"/>
          </p:cNvPicPr>
          <p:nvPr/>
        </p:nvPicPr>
        <p:blipFill>
          <a:blip r:embed="rId2"/>
          <a:stretch>
            <a:fillRect/>
          </a:stretch>
        </p:blipFill>
        <p:spPr>
          <a:xfrm>
            <a:off x="1742110" y="900862"/>
            <a:ext cx="8630493" cy="54251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16.2</a:t>
            </a:r>
            <a:r>
              <a:rPr lang="en-US" b="0" dirty="0"/>
              <a:t> </a:t>
            </a:r>
            <a:r>
              <a:rPr lang="en-US" dirty="0"/>
              <a:t>The Basic Communication Model</a:t>
            </a:r>
          </a:p>
        </p:txBody>
      </p:sp>
      <p:sp>
        <p:nvSpPr>
          <p:cNvPr id="5" name="TextBox 4">
            <a:extLst>
              <a:ext uri="{FF2B5EF4-FFF2-40B4-BE49-F238E27FC236}">
                <a16:creationId xmlns:a16="http://schemas.microsoft.com/office/drawing/2014/main" id="{ECF0497B-E715-43F3-A0A0-EB44BB0B8731}"/>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4" name="Picture 3" descr="The basic model of communication shows the continuous flow of information between the communicator and the receiver in a linear sequence. The communicator encodes the message using context that would affect the receiver and transmits it to the receiver through a medium. The receiver attaches meaning to it and tries to uncover its underlying intent. Once the message is decoded, the receiver provides feedback to the communicator and takes it into effect. The noise remains present throughout the process of communication from encoding to decoding.">
            <a:extLst>
              <a:ext uri="{FF2B5EF4-FFF2-40B4-BE49-F238E27FC236}">
                <a16:creationId xmlns:a16="http://schemas.microsoft.com/office/drawing/2014/main" id="{4456070C-DBDD-4B15-959A-88AA43BF9E27}"/>
              </a:ext>
            </a:extLst>
          </p:cNvPr>
          <p:cNvPicPr>
            <a:picLocks noChangeAspect="1"/>
          </p:cNvPicPr>
          <p:nvPr/>
        </p:nvPicPr>
        <p:blipFill>
          <a:blip r:embed="rId2"/>
          <a:stretch>
            <a:fillRect/>
          </a:stretch>
        </p:blipFill>
        <p:spPr>
          <a:xfrm>
            <a:off x="609600" y="1642190"/>
            <a:ext cx="11017540" cy="41697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pPr>
              <a:defRPr/>
            </a:pPr>
            <a:r>
              <a:rPr lang="en-US" dirty="0"/>
              <a:t>The COMMUNICATION PROCESS</a:t>
            </a:r>
          </a:p>
        </p:txBody>
      </p:sp>
      <p:pic>
        <p:nvPicPr>
          <p:cNvPr id="6" name="Picture 5" descr="Illustration of the communication process.">
            <a:extLst>
              <a:ext uri="{FF2B5EF4-FFF2-40B4-BE49-F238E27FC236}">
                <a16:creationId xmlns:a16="http://schemas.microsoft.com/office/drawing/2014/main" id="{3B778A4F-9341-4B71-B316-D49678091C2E}"/>
              </a:ext>
            </a:extLst>
          </p:cNvPr>
          <p:cNvPicPr>
            <a:picLocks noChangeAspect="1"/>
          </p:cNvPicPr>
          <p:nvPr/>
        </p:nvPicPr>
        <p:blipFill>
          <a:blip r:embed="rId3"/>
          <a:stretch>
            <a:fillRect/>
          </a:stretch>
        </p:blipFill>
        <p:spPr>
          <a:xfrm>
            <a:off x="1524000" y="1222337"/>
            <a:ext cx="9144000" cy="4413327"/>
          </a:xfrm>
          <a:prstGeom prst="rect">
            <a:avLst/>
          </a:prstGeom>
        </p:spPr>
      </p:pic>
      <p:sp>
        <p:nvSpPr>
          <p:cNvPr id="4" name="Text Placeholder 3"/>
          <p:cNvSpPr>
            <a:spLocks noGrp="1"/>
          </p:cNvSpPr>
          <p:nvPr>
            <p:ph type="body" idx="1"/>
          </p:nvPr>
        </p:nvSpPr>
        <p:spPr>
          <a:xfrm>
            <a:off x="2133600" y="5713260"/>
            <a:ext cx="2362200" cy="610470"/>
          </a:xfrm>
        </p:spPr>
        <p:txBody>
          <a:bodyPr/>
          <a:lstStyle/>
          <a:p>
            <a:r>
              <a:rPr lang="en-US" dirty="0"/>
              <a:t>Figure 15.1</a:t>
            </a:r>
          </a:p>
        </p:txBody>
      </p:sp>
      <p:sp>
        <p:nvSpPr>
          <p:cNvPr id="5" name="Text Placeholder 4"/>
          <p:cNvSpPr>
            <a:spLocks noGrp="1"/>
          </p:cNvSpPr>
          <p:nvPr>
            <p:ph type="body" idx="2"/>
          </p:nvPr>
        </p:nvSpPr>
        <p:spPr>
          <a:xfrm>
            <a:off x="3962400" y="6323730"/>
            <a:ext cx="4267200" cy="228600"/>
          </a:xfrm>
        </p:spPr>
        <p:txBody>
          <a:bodyPr/>
          <a:lstStyle/>
          <a:p>
            <a:pPr marL="0" indent="0"/>
            <a:r>
              <a:rPr lang="en-US" sz="1200" dirty="0">
                <a:solidFill>
                  <a:srgbClr val="002060"/>
                </a:solidFill>
                <a:hlinkClick r:id="" action="ppaction://noaction"/>
              </a:rPr>
              <a:t>Access the text alternative for these images.</a:t>
            </a:r>
            <a:endParaRPr lang="en-US" sz="1200" dirty="0">
              <a:solidFill>
                <a:srgbClr val="002060"/>
              </a:solidFill>
            </a:endParaRPr>
          </a:p>
        </p:txBody>
      </p:sp>
      <p:sp>
        <p:nvSpPr>
          <p:cNvPr id="2" name="Content Placeholder 1"/>
          <p:cNvSpPr>
            <a:spLocks noGrp="1"/>
          </p:cNvSpPr>
          <p:nvPr>
            <p:ph type="body" idx="3"/>
          </p:nvPr>
        </p:nvSpPr>
        <p:spPr>
          <a:xfrm>
            <a:off x="5486400" y="6705600"/>
            <a:ext cx="5181600" cy="152400"/>
          </a:xfrm>
        </p:spPr>
        <p:txBody>
          <a:bodyPr/>
          <a:lstStyle/>
          <a:p>
            <a:pPr marL="0" indent="0"/>
            <a:r>
              <a:rPr lang="en-US" sz="900" i="1" dirty="0"/>
              <a:t>(male): © Fuse/Getty Images; (female): ©Comstock Images/Alamy Stock Photo</a:t>
            </a:r>
            <a:endParaRPr lang="en-US" sz="900" dirty="0"/>
          </a:p>
        </p:txBody>
      </p:sp>
    </p:spTree>
    <p:extLst>
      <p:ext uri="{BB962C8B-B14F-4D97-AF65-F5344CB8AC3E}">
        <p14:creationId xmlns:p14="http://schemas.microsoft.com/office/powerpoint/2010/main" val="2713659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5DF6511-6992-4813-BE69-22A30AFDC1A3}"/>
              </a:ext>
            </a:extLst>
          </p:cNvPr>
          <p:cNvSpPr>
            <a:spLocks noGrp="1"/>
          </p:cNvSpPr>
          <p:nvPr>
            <p:ph type="title"/>
          </p:nvPr>
        </p:nvSpPr>
        <p:spPr>
          <a:xfrm>
            <a:off x="946638" y="932333"/>
            <a:ext cx="10306520" cy="951752"/>
          </a:xfrm>
        </p:spPr>
        <p:txBody>
          <a:bodyPr>
            <a:normAutofit/>
          </a:bodyPr>
          <a:lstStyle/>
          <a:p>
            <a:r>
              <a:rPr lang="en-US" sz="4000" b="1" dirty="0">
                <a:ea typeface="+mj-lt"/>
                <a:cs typeface="+mj-lt"/>
              </a:rPr>
              <a:t>Abbott and Costello</a:t>
            </a:r>
            <a:endParaRPr lang="en-US" sz="4000" b="1" dirty="0">
              <a:cs typeface="Calibri Light"/>
            </a:endParaRPr>
          </a:p>
        </p:txBody>
      </p:sp>
      <p:sp>
        <p:nvSpPr>
          <p:cNvPr id="3" name="Content Placeholder 2">
            <a:extLst>
              <a:ext uri="{FF2B5EF4-FFF2-40B4-BE49-F238E27FC236}">
                <a16:creationId xmlns:a16="http://schemas.microsoft.com/office/drawing/2014/main" id="{BA41CA2F-01FF-4A40-ACEB-2ADD9FE16B4B}"/>
              </a:ext>
            </a:extLst>
          </p:cNvPr>
          <p:cNvSpPr>
            <a:spLocks noGrp="1"/>
          </p:cNvSpPr>
          <p:nvPr>
            <p:ph idx="1"/>
          </p:nvPr>
        </p:nvSpPr>
        <p:spPr>
          <a:xfrm>
            <a:off x="1180489" y="2436942"/>
            <a:ext cx="3420941" cy="4167007"/>
          </a:xfrm>
        </p:spPr>
        <p:txBody>
          <a:bodyPr vert="horz" lIns="91440" tIns="45720" rIns="91440" bIns="45720" rtlCol="0" anchor="t">
            <a:noAutofit/>
          </a:bodyPr>
          <a:lstStyle/>
          <a:p>
            <a:pPr>
              <a:buNone/>
            </a:pPr>
            <a:endParaRPr lang="en-US" sz="1600" dirty="0">
              <a:ea typeface="+mn-lt"/>
              <a:cs typeface="+mn-lt"/>
            </a:endParaRPr>
          </a:p>
          <a:p>
            <a:pPr>
              <a:buNone/>
            </a:pPr>
            <a:endParaRPr lang="en-US" sz="1600" dirty="0">
              <a:cs typeface="Calibri"/>
            </a:endParaRPr>
          </a:p>
        </p:txBody>
      </p:sp>
      <p:sp>
        <p:nvSpPr>
          <p:cNvPr id="5" name="TextBox 4">
            <a:extLst>
              <a:ext uri="{FF2B5EF4-FFF2-40B4-BE49-F238E27FC236}">
                <a16:creationId xmlns:a16="http://schemas.microsoft.com/office/drawing/2014/main" id="{915AB1AB-802D-429F-A5DF-B405E3F6A786}"/>
              </a:ext>
            </a:extLst>
          </p:cNvPr>
          <p:cNvSpPr txBox="1"/>
          <p:nvPr/>
        </p:nvSpPr>
        <p:spPr>
          <a:xfrm>
            <a:off x="1101306" y="2438400"/>
            <a:ext cx="333267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View this 2:30 </a:t>
            </a:r>
            <a:r>
              <a:rPr lang="en-US" sz="2400" dirty="0">
                <a:ea typeface="+mn-lt"/>
                <a:cs typeface="+mn-lt"/>
                <a:hlinkClick r:id="rId3"/>
              </a:rPr>
              <a:t>video</a:t>
            </a:r>
            <a:r>
              <a:rPr lang="en-US" sz="2400" dirty="0">
                <a:ea typeface="+mn-lt"/>
                <a:cs typeface="+mn-lt"/>
              </a:rPr>
              <a:t> highlighting an old routine from one of the 20</a:t>
            </a:r>
            <a:r>
              <a:rPr lang="en-US" sz="2400" baseline="30000" dirty="0">
                <a:ea typeface="+mn-lt"/>
                <a:cs typeface="+mn-lt"/>
              </a:rPr>
              <a:t>th</a:t>
            </a:r>
            <a:r>
              <a:rPr lang="en-US" sz="2400" dirty="0">
                <a:ea typeface="+mn-lt"/>
                <a:cs typeface="+mn-lt"/>
              </a:rPr>
              <a:t> Century’s most famous comedy teams of Abbott and Costello, which illustrates how both sender and receiver need to be in sync to foster good communication.</a:t>
            </a:r>
          </a:p>
        </p:txBody>
      </p:sp>
      <p:pic>
        <p:nvPicPr>
          <p:cNvPr id="6" name="Picture 6" descr="Video Preview Screen: A still image from an Abbott and Costello film.">
            <a:hlinkClick r:id="" action="ppaction://media"/>
            <a:extLst>
              <a:ext uri="{FF2B5EF4-FFF2-40B4-BE49-F238E27FC236}">
                <a16:creationId xmlns:a16="http://schemas.microsoft.com/office/drawing/2014/main" id="{DC351BFC-48C4-4D38-B8B9-56446528EE0F}"/>
              </a:ext>
            </a:extLst>
          </p:cNvPr>
          <p:cNvPicPr>
            <a:picLocks noRot="1" noChangeAspect="1"/>
          </p:cNvPicPr>
          <p:nvPr>
            <a:videoFile r:link="rId1"/>
          </p:nvPr>
        </p:nvPicPr>
        <p:blipFill>
          <a:blip r:embed="rId4"/>
          <a:stretch>
            <a:fillRect/>
          </a:stretch>
        </p:blipFill>
        <p:spPr>
          <a:xfrm>
            <a:off x="4456982" y="2258144"/>
            <a:ext cx="6714226" cy="4397674"/>
          </a:xfrm>
          <a:prstGeom prst="rect">
            <a:avLst/>
          </a:prstGeom>
        </p:spPr>
      </p:pic>
    </p:spTree>
    <p:extLst>
      <p:ext uri="{BB962C8B-B14F-4D97-AF65-F5344CB8AC3E}">
        <p14:creationId xmlns:p14="http://schemas.microsoft.com/office/powerpoint/2010/main" val="402860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B8D33-B094-4402-AFA3-C5C0D9F16314}"/>
              </a:ext>
            </a:extLst>
          </p:cNvPr>
          <p:cNvSpPr>
            <a:spLocks noGrp="1"/>
          </p:cNvSpPr>
          <p:nvPr>
            <p:ph type="title"/>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Who is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yu</a:t>
            </a:r>
            <a:r>
              <a:rPr lang="en-US" sz="1800" dirty="0">
                <a:effectLst/>
                <a:latin typeface="Calibri" panose="020F0502020204030204" pitchFamily="34" charset="0"/>
                <a:ea typeface="Calibri" panose="020F0502020204030204" pitchFamily="34" charset="0"/>
                <a:cs typeface="Times New Roman" panose="02020603050405020304" pitchFamily="18" charset="0"/>
              </a:rPr>
              <a:t> / you joke </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https://www.instagram.com/reels/audio/1561860084170952</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5B4EE24-B875-43E0-8BF5-2D6C16878A7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72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F9B7-5B09-4015-8F78-83A85301DF8F}"/>
              </a:ext>
            </a:extLst>
          </p:cNvPr>
          <p:cNvSpPr>
            <a:spLocks noGrp="1"/>
          </p:cNvSpPr>
          <p:nvPr>
            <p:ph type="ctrTitle"/>
          </p:nvPr>
        </p:nvSpPr>
        <p:spPr>
          <a:xfrm>
            <a:off x="675737" y="1036099"/>
            <a:ext cx="10610489" cy="877978"/>
          </a:xfrm>
        </p:spPr>
        <p:txBody>
          <a:bodyPr>
            <a:normAutofit fontScale="90000"/>
          </a:bodyPr>
          <a:lstStyle/>
          <a:p>
            <a:r>
              <a:rPr lang="en-US" b="1" dirty="0">
                <a:ea typeface="+mj-lt"/>
                <a:cs typeface="+mj-lt"/>
              </a:rPr>
              <a:t>Abbott and Costello</a:t>
            </a:r>
            <a:endParaRPr lang="en-US" dirty="0"/>
          </a:p>
        </p:txBody>
      </p:sp>
      <p:sp>
        <p:nvSpPr>
          <p:cNvPr id="3" name="Subtitle 2">
            <a:extLst>
              <a:ext uri="{FF2B5EF4-FFF2-40B4-BE49-F238E27FC236}">
                <a16:creationId xmlns:a16="http://schemas.microsoft.com/office/drawing/2014/main" id="{E6E46BC8-8366-4164-8A97-200F2855090D}"/>
              </a:ext>
            </a:extLst>
          </p:cNvPr>
          <p:cNvSpPr>
            <a:spLocks noGrp="1"/>
          </p:cNvSpPr>
          <p:nvPr>
            <p:ph type="subTitle" idx="1"/>
          </p:nvPr>
        </p:nvSpPr>
        <p:spPr>
          <a:xfrm>
            <a:off x="416944" y="1919887"/>
            <a:ext cx="10869282" cy="4344328"/>
          </a:xfrm>
        </p:spPr>
        <p:txBody>
          <a:bodyPr vert="horz" lIns="91440" tIns="45720" rIns="91440" bIns="45720" rtlCol="0" anchor="t">
            <a:normAutofit/>
          </a:bodyPr>
          <a:lstStyle/>
          <a:p>
            <a:pPr marL="742950" indent="-742950" algn="l">
              <a:buAutoNum type="arabicPeriod"/>
            </a:pPr>
            <a:r>
              <a:rPr lang="en-IN" sz="3600" dirty="0">
                <a:ea typeface="+mn-lt"/>
                <a:cs typeface="+mn-lt"/>
              </a:rPr>
              <a:t>What barriers must you overcome to communicate at Manchester University?</a:t>
            </a:r>
            <a:endParaRPr lang="en-IN" dirty="0">
              <a:ea typeface="+mn-lt"/>
              <a:cs typeface="+mn-lt"/>
            </a:endParaRPr>
          </a:p>
          <a:p>
            <a:pPr marL="742950" indent="-742950" algn="l">
              <a:buAutoNum type="arabicPeriod"/>
            </a:pPr>
            <a:r>
              <a:rPr lang="en-IN" sz="3600" dirty="0">
                <a:ea typeface="+mn-lt"/>
                <a:cs typeface="+mn-lt"/>
              </a:rPr>
              <a:t>Describe any strategies you have created to overcome these barriers. Are these challenges unique to higher education, or have you experienced similar issues at a job, or with your friends, family and acquaintances? </a:t>
            </a:r>
            <a:endParaRPr lang="en-IN" dirty="0">
              <a:ea typeface="+mn-lt"/>
              <a:cs typeface="+mn-lt"/>
            </a:endParaRPr>
          </a:p>
          <a:p>
            <a:pPr marL="742950" indent="-742950" algn="l">
              <a:buAutoNum type="arabicPeriod"/>
            </a:pPr>
            <a:endParaRPr lang="en-US" sz="3600" dirty="0">
              <a:ea typeface="+mn-lt"/>
              <a:cs typeface="+mn-lt"/>
            </a:endParaRPr>
          </a:p>
          <a:p>
            <a:pPr marL="514350" indent="-514350" algn="l">
              <a:buAutoNum type="arabicPeriod"/>
            </a:pPr>
            <a:endParaRPr lang="en-US" sz="2800" dirty="0">
              <a:ea typeface="+mn-lt"/>
              <a:cs typeface="+mn-lt"/>
            </a:endParaRPr>
          </a:p>
        </p:txBody>
      </p:sp>
    </p:spTree>
    <p:extLst>
      <p:ext uri="{BB962C8B-B14F-4D97-AF65-F5344CB8AC3E}">
        <p14:creationId xmlns:p14="http://schemas.microsoft.com/office/powerpoint/2010/main" val="1641880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F9B7-5B09-4015-8F78-83A85301DF8F}"/>
              </a:ext>
            </a:extLst>
          </p:cNvPr>
          <p:cNvSpPr>
            <a:spLocks noGrp="1"/>
          </p:cNvSpPr>
          <p:nvPr>
            <p:ph type="ctrTitle"/>
          </p:nvPr>
        </p:nvSpPr>
        <p:spPr>
          <a:xfrm>
            <a:off x="675737" y="1036099"/>
            <a:ext cx="10610489" cy="877978"/>
          </a:xfrm>
        </p:spPr>
        <p:txBody>
          <a:bodyPr>
            <a:normAutofit fontScale="90000"/>
          </a:bodyPr>
          <a:lstStyle/>
          <a:p>
            <a:r>
              <a:rPr lang="en-US" b="1" dirty="0">
                <a:ea typeface="+mj-lt"/>
                <a:cs typeface="+mj-lt"/>
              </a:rPr>
              <a:t>Abbott and Costello</a:t>
            </a:r>
            <a:endParaRPr lang="en-US" dirty="0"/>
          </a:p>
        </p:txBody>
      </p:sp>
      <p:sp>
        <p:nvSpPr>
          <p:cNvPr id="3" name="Subtitle 2">
            <a:extLst>
              <a:ext uri="{FF2B5EF4-FFF2-40B4-BE49-F238E27FC236}">
                <a16:creationId xmlns:a16="http://schemas.microsoft.com/office/drawing/2014/main" id="{E6E46BC8-8366-4164-8A97-200F2855090D}"/>
              </a:ext>
            </a:extLst>
          </p:cNvPr>
          <p:cNvSpPr>
            <a:spLocks noGrp="1"/>
          </p:cNvSpPr>
          <p:nvPr>
            <p:ph type="subTitle" idx="1"/>
          </p:nvPr>
        </p:nvSpPr>
        <p:spPr>
          <a:xfrm>
            <a:off x="416944" y="1905510"/>
            <a:ext cx="10869282" cy="1885800"/>
          </a:xfrm>
        </p:spPr>
        <p:txBody>
          <a:bodyPr vert="horz" lIns="91440" tIns="45720" rIns="91440" bIns="45720" rtlCol="0" anchor="t">
            <a:normAutofit lnSpcReduction="10000"/>
          </a:bodyPr>
          <a:lstStyle/>
          <a:p>
            <a:pPr marL="742950" indent="-742950" algn="l">
              <a:buAutoNum type="arabicPeriod"/>
            </a:pPr>
            <a:r>
              <a:rPr lang="en-IN" sz="3600" dirty="0">
                <a:ea typeface="+mn-lt"/>
                <a:cs typeface="+mn-lt"/>
              </a:rPr>
              <a:t>Looking at these barriers to effective communication, can you think of at least one “work-around” or solution to each one that a manager could implement? 7 groups.</a:t>
            </a:r>
            <a:endParaRPr lang="en-IN" dirty="0">
              <a:ea typeface="+mn-lt"/>
              <a:cs typeface="+mn-lt"/>
            </a:endParaRPr>
          </a:p>
          <a:p>
            <a:pPr marL="742950" indent="-742950" algn="l">
              <a:buAutoNum type="arabicPeriod"/>
            </a:pPr>
            <a:endParaRPr lang="en-US" sz="3600" dirty="0">
              <a:ea typeface="+mn-lt"/>
              <a:cs typeface="+mn-lt"/>
            </a:endParaRPr>
          </a:p>
          <a:p>
            <a:pPr marL="514350" indent="-514350" algn="l">
              <a:buAutoNum type="arabicPeriod"/>
            </a:pPr>
            <a:endParaRPr lang="en-US" sz="2800" dirty="0">
              <a:ea typeface="+mn-lt"/>
              <a:cs typeface="+mn-lt"/>
            </a:endParaRPr>
          </a:p>
        </p:txBody>
      </p:sp>
      <p:graphicFrame>
        <p:nvGraphicFramePr>
          <p:cNvPr id="5" name="Table 4">
            <a:extLst>
              <a:ext uri="{FF2B5EF4-FFF2-40B4-BE49-F238E27FC236}">
                <a16:creationId xmlns:a16="http://schemas.microsoft.com/office/drawing/2014/main" id="{48DAC0B9-AC71-4562-BB06-BDBA61738D5A}"/>
              </a:ext>
            </a:extLst>
          </p:cNvPr>
          <p:cNvGraphicFramePr>
            <a:graphicFrameLocks noGrp="1"/>
          </p:cNvGraphicFramePr>
          <p:nvPr>
            <p:extLst>
              <p:ext uri="{D42A27DB-BD31-4B8C-83A1-F6EECF244321}">
                <p14:modId xmlns:p14="http://schemas.microsoft.com/office/powerpoint/2010/main" val="2413505384"/>
              </p:ext>
            </p:extLst>
          </p:nvPr>
        </p:nvGraphicFramePr>
        <p:xfrm>
          <a:off x="1502733" y="3768306"/>
          <a:ext cx="8680603" cy="2743200"/>
        </p:xfrm>
        <a:graphic>
          <a:graphicData uri="http://schemas.openxmlformats.org/drawingml/2006/table">
            <a:tbl>
              <a:tblPr firstRow="1" firstCol="1" bandRow="1">
                <a:tableStyleId>{5C22544A-7EE6-4342-B048-85BDC9FD1C3A}</a:tableStyleId>
              </a:tblPr>
              <a:tblGrid>
                <a:gridCol w="1917160">
                  <a:extLst>
                    <a:ext uri="{9D8B030D-6E8A-4147-A177-3AD203B41FA5}">
                      <a16:colId xmlns:a16="http://schemas.microsoft.com/office/drawing/2014/main" val="1138097617"/>
                    </a:ext>
                  </a:extLst>
                </a:gridCol>
                <a:gridCol w="6763443">
                  <a:extLst>
                    <a:ext uri="{9D8B030D-6E8A-4147-A177-3AD203B41FA5}">
                      <a16:colId xmlns:a16="http://schemas.microsoft.com/office/drawing/2014/main" val="3240403970"/>
                    </a:ext>
                  </a:extLst>
                </a:gridCol>
              </a:tblGrid>
              <a:tr h="0">
                <a:tc>
                  <a:txBody>
                    <a:bodyPr/>
                    <a:lstStyle/>
                    <a:p>
                      <a:pPr algn="ctr"/>
                      <a:r>
                        <a:rPr lang="en-US">
                          <a:effectLst/>
                        </a:rPr>
                        <a:t>Communication Barrier</a:t>
                      </a:r>
                    </a:p>
                  </a:txBody>
                  <a:tcPr marL="68580" marR="68580" marT="0" marB="0"/>
                </a:tc>
                <a:tc>
                  <a:txBody>
                    <a:bodyPr/>
                    <a:lstStyle/>
                    <a:p>
                      <a:pPr algn="ctr"/>
                      <a:r>
                        <a:rPr lang="en-US">
                          <a:effectLst/>
                        </a:rPr>
                        <a:t>Possible solution or “work-around”?</a:t>
                      </a:r>
                    </a:p>
                  </a:txBody>
                  <a:tcPr marL="68580" marR="68580" marT="0" marB="0"/>
                </a:tc>
                <a:extLst>
                  <a:ext uri="{0D108BD9-81ED-4DB2-BD59-A6C34878D82A}">
                    <a16:rowId xmlns:a16="http://schemas.microsoft.com/office/drawing/2014/main" val="3801800221"/>
                  </a:ext>
                </a:extLst>
              </a:tr>
              <a:tr h="0">
                <a:tc>
                  <a:txBody>
                    <a:bodyPr/>
                    <a:lstStyle/>
                    <a:p>
                      <a:r>
                        <a:rPr lang="en-US">
                          <a:effectLst/>
                        </a:rPr>
                        <a:t>Sender</a:t>
                      </a:r>
                    </a:p>
                  </a:txBody>
                  <a:tcPr marL="68580" marR="68580" marT="0" marB="0"/>
                </a:tc>
                <a:tc>
                  <a:txBody>
                    <a:bodyPr/>
                    <a:lstStyle/>
                    <a:p>
                      <a:r>
                        <a:rPr lang="en-US">
                          <a:effectLst/>
                        </a:rPr>
                        <a:t> </a:t>
                      </a:r>
                    </a:p>
                  </a:txBody>
                  <a:tcPr marL="68580" marR="68580" marT="0" marB="0"/>
                </a:tc>
                <a:extLst>
                  <a:ext uri="{0D108BD9-81ED-4DB2-BD59-A6C34878D82A}">
                    <a16:rowId xmlns:a16="http://schemas.microsoft.com/office/drawing/2014/main" val="3243105076"/>
                  </a:ext>
                </a:extLst>
              </a:tr>
              <a:tr h="0">
                <a:tc>
                  <a:txBody>
                    <a:bodyPr/>
                    <a:lstStyle/>
                    <a:p>
                      <a:r>
                        <a:rPr lang="en-US">
                          <a:effectLst/>
                        </a:rPr>
                        <a:t>Encoding</a:t>
                      </a:r>
                    </a:p>
                  </a:txBody>
                  <a:tcPr marL="68580" marR="68580" marT="0" marB="0"/>
                </a:tc>
                <a:tc>
                  <a:txBody>
                    <a:bodyPr/>
                    <a:lstStyle/>
                    <a:p>
                      <a:r>
                        <a:rPr lang="en-US">
                          <a:effectLst/>
                        </a:rPr>
                        <a:t> </a:t>
                      </a:r>
                    </a:p>
                  </a:txBody>
                  <a:tcPr marL="68580" marR="68580" marT="0" marB="0"/>
                </a:tc>
                <a:extLst>
                  <a:ext uri="{0D108BD9-81ED-4DB2-BD59-A6C34878D82A}">
                    <a16:rowId xmlns:a16="http://schemas.microsoft.com/office/drawing/2014/main" val="2461814805"/>
                  </a:ext>
                </a:extLst>
              </a:tr>
              <a:tr h="0">
                <a:tc>
                  <a:txBody>
                    <a:bodyPr/>
                    <a:lstStyle/>
                    <a:p>
                      <a:r>
                        <a:rPr lang="en-US">
                          <a:effectLst/>
                        </a:rPr>
                        <a:t>Message</a:t>
                      </a:r>
                    </a:p>
                  </a:txBody>
                  <a:tcPr marL="68580" marR="68580" marT="0" marB="0"/>
                </a:tc>
                <a:tc>
                  <a:txBody>
                    <a:bodyPr/>
                    <a:lstStyle/>
                    <a:p>
                      <a:r>
                        <a:rPr lang="en-US">
                          <a:effectLst/>
                        </a:rPr>
                        <a:t> </a:t>
                      </a:r>
                    </a:p>
                  </a:txBody>
                  <a:tcPr marL="68580" marR="68580" marT="0" marB="0"/>
                </a:tc>
                <a:extLst>
                  <a:ext uri="{0D108BD9-81ED-4DB2-BD59-A6C34878D82A}">
                    <a16:rowId xmlns:a16="http://schemas.microsoft.com/office/drawing/2014/main" val="500658489"/>
                  </a:ext>
                </a:extLst>
              </a:tr>
              <a:tr h="0">
                <a:tc>
                  <a:txBody>
                    <a:bodyPr/>
                    <a:lstStyle/>
                    <a:p>
                      <a:r>
                        <a:rPr lang="en-US">
                          <a:effectLst/>
                        </a:rPr>
                        <a:t>Medium</a:t>
                      </a:r>
                    </a:p>
                  </a:txBody>
                  <a:tcPr marL="68580" marR="68580" marT="0" marB="0"/>
                </a:tc>
                <a:tc>
                  <a:txBody>
                    <a:bodyPr/>
                    <a:lstStyle/>
                    <a:p>
                      <a:r>
                        <a:rPr lang="en-US">
                          <a:effectLst/>
                        </a:rPr>
                        <a:t> </a:t>
                      </a:r>
                    </a:p>
                  </a:txBody>
                  <a:tcPr marL="68580" marR="68580" marT="0" marB="0"/>
                </a:tc>
                <a:extLst>
                  <a:ext uri="{0D108BD9-81ED-4DB2-BD59-A6C34878D82A}">
                    <a16:rowId xmlns:a16="http://schemas.microsoft.com/office/drawing/2014/main" val="1303807797"/>
                  </a:ext>
                </a:extLst>
              </a:tr>
              <a:tr h="0">
                <a:tc>
                  <a:txBody>
                    <a:bodyPr/>
                    <a:lstStyle/>
                    <a:p>
                      <a:r>
                        <a:rPr lang="en-US">
                          <a:effectLst/>
                        </a:rPr>
                        <a:t>Decoding</a:t>
                      </a:r>
                    </a:p>
                  </a:txBody>
                  <a:tcPr marL="68580" marR="68580" marT="0" marB="0"/>
                </a:tc>
                <a:tc>
                  <a:txBody>
                    <a:bodyPr/>
                    <a:lstStyle/>
                    <a:p>
                      <a:r>
                        <a:rPr lang="en-US">
                          <a:effectLst/>
                        </a:rPr>
                        <a:t> </a:t>
                      </a:r>
                    </a:p>
                  </a:txBody>
                  <a:tcPr marL="68580" marR="68580" marT="0" marB="0"/>
                </a:tc>
                <a:extLst>
                  <a:ext uri="{0D108BD9-81ED-4DB2-BD59-A6C34878D82A}">
                    <a16:rowId xmlns:a16="http://schemas.microsoft.com/office/drawing/2014/main" val="3860006920"/>
                  </a:ext>
                </a:extLst>
              </a:tr>
              <a:tr h="0">
                <a:tc>
                  <a:txBody>
                    <a:bodyPr/>
                    <a:lstStyle/>
                    <a:p>
                      <a:r>
                        <a:rPr lang="en-US">
                          <a:effectLst/>
                        </a:rPr>
                        <a:t>Receiver</a:t>
                      </a:r>
                    </a:p>
                  </a:txBody>
                  <a:tcPr marL="68580" marR="68580" marT="0" marB="0"/>
                </a:tc>
                <a:tc>
                  <a:txBody>
                    <a:bodyPr/>
                    <a:lstStyle/>
                    <a:p>
                      <a:r>
                        <a:rPr lang="en-US">
                          <a:effectLst/>
                        </a:rPr>
                        <a:t> </a:t>
                      </a:r>
                    </a:p>
                  </a:txBody>
                  <a:tcPr marL="68580" marR="68580" marT="0" marB="0"/>
                </a:tc>
                <a:extLst>
                  <a:ext uri="{0D108BD9-81ED-4DB2-BD59-A6C34878D82A}">
                    <a16:rowId xmlns:a16="http://schemas.microsoft.com/office/drawing/2014/main" val="1264161724"/>
                  </a:ext>
                </a:extLst>
              </a:tr>
              <a:tr h="0">
                <a:tc>
                  <a:txBody>
                    <a:bodyPr/>
                    <a:lstStyle/>
                    <a:p>
                      <a:r>
                        <a:rPr lang="en-US">
                          <a:effectLst/>
                        </a:rPr>
                        <a:t>Feedback</a:t>
                      </a:r>
                    </a:p>
                  </a:txBody>
                  <a:tcPr marL="68580" marR="68580" marT="0" marB="0"/>
                </a:tc>
                <a:tc>
                  <a:txBody>
                    <a:bodyPr/>
                    <a:lstStyle/>
                    <a:p>
                      <a:r>
                        <a:rPr lang="en-US">
                          <a:effectLst/>
                        </a:rPr>
                        <a:t> </a:t>
                      </a:r>
                    </a:p>
                  </a:txBody>
                  <a:tcPr marL="68580" marR="68580" marT="0" marB="0"/>
                </a:tc>
                <a:extLst>
                  <a:ext uri="{0D108BD9-81ED-4DB2-BD59-A6C34878D82A}">
                    <a16:rowId xmlns:a16="http://schemas.microsoft.com/office/drawing/2014/main" val="2579703231"/>
                  </a:ext>
                </a:extLst>
              </a:tr>
              <a:tr h="0">
                <a:tc>
                  <a:txBody>
                    <a:bodyPr/>
                    <a:lstStyle/>
                    <a:p>
                      <a:r>
                        <a:rPr lang="en-US">
                          <a:effectLst/>
                        </a:rPr>
                        <a:t>Noise</a:t>
                      </a:r>
                    </a:p>
                  </a:txBody>
                  <a:tcPr marL="68580" marR="68580" marT="0" marB="0"/>
                </a:tc>
                <a:tc>
                  <a:txBody>
                    <a:bodyPr/>
                    <a:lstStyle/>
                    <a:p>
                      <a:r>
                        <a:rPr lang="en-US">
                          <a:effectLst/>
                        </a:rPr>
                        <a:t> </a:t>
                      </a:r>
                    </a:p>
                  </a:txBody>
                  <a:tcPr marL="68580" marR="68580" marT="0" marB="0"/>
                </a:tc>
                <a:extLst>
                  <a:ext uri="{0D108BD9-81ED-4DB2-BD59-A6C34878D82A}">
                    <a16:rowId xmlns:a16="http://schemas.microsoft.com/office/drawing/2014/main" val="1385025019"/>
                  </a:ext>
                </a:extLst>
              </a:tr>
            </a:tbl>
          </a:graphicData>
        </a:graphic>
      </p:graphicFrame>
    </p:spTree>
    <p:extLst>
      <p:ext uri="{BB962C8B-B14F-4D97-AF65-F5344CB8AC3E}">
        <p14:creationId xmlns:p14="http://schemas.microsoft.com/office/powerpoint/2010/main" val="351495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16.4</a:t>
            </a:r>
            <a:r>
              <a:rPr lang="en-US" b="0" dirty="0"/>
              <a:t> </a:t>
            </a:r>
            <a:r>
              <a:rPr lang="en-US" dirty="0"/>
              <a:t>Patterns of Managerial Communication</a:t>
            </a:r>
            <a:r>
              <a:rPr lang="en-US" b="0" dirty="0"/>
              <a:t> </a:t>
            </a:r>
            <a:endParaRPr lang="en-US" dirty="0"/>
          </a:p>
        </p:txBody>
      </p:sp>
      <p:sp>
        <p:nvSpPr>
          <p:cNvPr id="6" name="TextBox 5">
            <a:extLst>
              <a:ext uri="{FF2B5EF4-FFF2-40B4-BE49-F238E27FC236}">
                <a16:creationId xmlns:a16="http://schemas.microsoft.com/office/drawing/2014/main" id="{685F89BA-2515-4381-8C3A-E608F247F776}"/>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4" name="Picture 3" descr="The diagram shows the various patterns of managerial communication, illustrating social influences in the workplace. The diagram shows a circle, labeled &quot;Communication,&quot; in the middle, surrounded by five circles, each denoting a pattern of communication. These patterns are &quot;Up to supervisor,&quot; &quot;Diagonally to a different department,&quot; &quot;Lateral to a coworker,&quot; &quot;Externally outside the organization,&quot; and &quot;Down to subordinate.&quot;">
            <a:extLst>
              <a:ext uri="{FF2B5EF4-FFF2-40B4-BE49-F238E27FC236}">
                <a16:creationId xmlns:a16="http://schemas.microsoft.com/office/drawing/2014/main" id="{98FF6C1F-652A-4857-8EB8-484D8F781043}"/>
              </a:ext>
            </a:extLst>
          </p:cNvPr>
          <p:cNvPicPr>
            <a:picLocks noChangeAspect="1"/>
          </p:cNvPicPr>
          <p:nvPr/>
        </p:nvPicPr>
        <p:blipFill>
          <a:blip r:embed="rId2"/>
          <a:stretch>
            <a:fillRect/>
          </a:stretch>
        </p:blipFill>
        <p:spPr>
          <a:xfrm>
            <a:off x="3664216" y="809994"/>
            <a:ext cx="5591750" cy="55883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5DF6511-6992-4813-BE69-22A30AFDC1A3}"/>
              </a:ext>
            </a:extLst>
          </p:cNvPr>
          <p:cNvSpPr>
            <a:spLocks noGrp="1"/>
          </p:cNvSpPr>
          <p:nvPr>
            <p:ph type="title"/>
          </p:nvPr>
        </p:nvSpPr>
        <p:spPr>
          <a:xfrm>
            <a:off x="946638" y="932333"/>
            <a:ext cx="10306520" cy="951752"/>
          </a:xfrm>
        </p:spPr>
        <p:txBody>
          <a:bodyPr>
            <a:normAutofit/>
          </a:bodyPr>
          <a:lstStyle/>
          <a:p>
            <a:r>
              <a:rPr lang="en-US" sz="4000" b="1" dirty="0">
                <a:ea typeface="+mj-lt"/>
                <a:cs typeface="+mj-lt"/>
              </a:rPr>
              <a:t>Coming to America</a:t>
            </a:r>
            <a:endParaRPr lang="en-US" sz="4000" b="1" dirty="0">
              <a:cs typeface="Calibri Light"/>
            </a:endParaRPr>
          </a:p>
        </p:txBody>
      </p:sp>
      <p:sp>
        <p:nvSpPr>
          <p:cNvPr id="3" name="Content Placeholder 2">
            <a:extLst>
              <a:ext uri="{FF2B5EF4-FFF2-40B4-BE49-F238E27FC236}">
                <a16:creationId xmlns:a16="http://schemas.microsoft.com/office/drawing/2014/main" id="{BA41CA2F-01FF-4A40-ACEB-2ADD9FE16B4B}"/>
              </a:ext>
            </a:extLst>
          </p:cNvPr>
          <p:cNvSpPr>
            <a:spLocks noGrp="1"/>
          </p:cNvSpPr>
          <p:nvPr>
            <p:ph idx="1"/>
          </p:nvPr>
        </p:nvSpPr>
        <p:spPr>
          <a:xfrm>
            <a:off x="1180489" y="2436942"/>
            <a:ext cx="3420941" cy="4167007"/>
          </a:xfrm>
        </p:spPr>
        <p:txBody>
          <a:bodyPr vert="horz" lIns="91440" tIns="45720" rIns="91440" bIns="45720" rtlCol="0" anchor="t">
            <a:noAutofit/>
          </a:bodyPr>
          <a:lstStyle/>
          <a:p>
            <a:pPr>
              <a:buNone/>
            </a:pPr>
            <a:endParaRPr lang="en-US" sz="1600" dirty="0">
              <a:ea typeface="+mn-lt"/>
              <a:cs typeface="+mn-lt"/>
            </a:endParaRPr>
          </a:p>
          <a:p>
            <a:pPr>
              <a:buNone/>
            </a:pPr>
            <a:endParaRPr lang="en-US" sz="1600" dirty="0">
              <a:cs typeface="Calibri"/>
            </a:endParaRPr>
          </a:p>
        </p:txBody>
      </p:sp>
      <p:sp>
        <p:nvSpPr>
          <p:cNvPr id="5" name="TextBox 4">
            <a:extLst>
              <a:ext uri="{FF2B5EF4-FFF2-40B4-BE49-F238E27FC236}">
                <a16:creationId xmlns:a16="http://schemas.microsoft.com/office/drawing/2014/main" id="{915AB1AB-802D-429F-A5DF-B405E3F6A786}"/>
              </a:ext>
            </a:extLst>
          </p:cNvPr>
          <p:cNvSpPr txBox="1"/>
          <p:nvPr/>
        </p:nvSpPr>
        <p:spPr>
          <a:xfrm>
            <a:off x="1101306" y="2438400"/>
            <a:ext cx="333267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View the 1:40 </a:t>
            </a:r>
            <a:r>
              <a:rPr lang="en-US" sz="2400" dirty="0">
                <a:ea typeface="+mn-lt"/>
                <a:cs typeface="+mn-lt"/>
                <a:hlinkClick r:id="rId3"/>
              </a:rPr>
              <a:t>video</a:t>
            </a:r>
            <a:r>
              <a:rPr lang="en-US" sz="2400" dirty="0">
                <a:ea typeface="+mn-lt"/>
                <a:cs typeface="+mn-lt"/>
              </a:rPr>
              <a:t> from the film </a:t>
            </a:r>
            <a:r>
              <a:rPr lang="en-US" sz="2400" i="1" dirty="0">
                <a:ea typeface="+mn-lt"/>
                <a:cs typeface="+mn-lt"/>
              </a:rPr>
              <a:t>Thousand words</a:t>
            </a:r>
            <a:r>
              <a:rPr lang="en-US" sz="2400" dirty="0">
                <a:ea typeface="+mn-lt"/>
                <a:cs typeface="+mn-lt"/>
              </a:rPr>
              <a:t> and notice how the character Eddie Murphy plays uses gestures in an attempt to communicate non-verbally.</a:t>
            </a:r>
            <a:endParaRPr lang="en-US" dirty="0">
              <a:ea typeface="+mn-lt"/>
              <a:cs typeface="+mn-lt"/>
            </a:endParaRPr>
          </a:p>
        </p:txBody>
      </p:sp>
      <p:pic>
        <p:nvPicPr>
          <p:cNvPr id="4" name="Picture 6" descr="Video Preview Screen: Eddie Murphy is pictured with his hands up.">
            <a:hlinkClick r:id="" action="ppaction://media"/>
            <a:extLst>
              <a:ext uri="{FF2B5EF4-FFF2-40B4-BE49-F238E27FC236}">
                <a16:creationId xmlns:a16="http://schemas.microsoft.com/office/drawing/2014/main" id="{F48B8519-D86A-4AB8-80F1-87CB56F55885}"/>
              </a:ext>
            </a:extLst>
          </p:cNvPr>
          <p:cNvPicPr>
            <a:picLocks noRot="1" noChangeAspect="1"/>
          </p:cNvPicPr>
          <p:nvPr>
            <a:videoFile r:link="rId1"/>
          </p:nvPr>
        </p:nvPicPr>
        <p:blipFill>
          <a:blip r:embed="rId4"/>
          <a:stretch>
            <a:fillRect/>
          </a:stretch>
        </p:blipFill>
        <p:spPr>
          <a:xfrm>
            <a:off x="4687020" y="2344409"/>
            <a:ext cx="6484188" cy="4210768"/>
          </a:xfrm>
          <a:prstGeom prst="rect">
            <a:avLst/>
          </a:prstGeom>
        </p:spPr>
      </p:pic>
    </p:spTree>
    <p:extLst>
      <p:ext uri="{BB962C8B-B14F-4D97-AF65-F5344CB8AC3E}">
        <p14:creationId xmlns:p14="http://schemas.microsoft.com/office/powerpoint/2010/main" val="3469351471"/>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10740</TotalTime>
  <Words>413</Words>
  <Application>Microsoft Office PowerPoint</Application>
  <PresentationFormat>Widescreen</PresentationFormat>
  <Paragraphs>51</Paragraphs>
  <Slides>12</Slides>
  <Notes>2</Notes>
  <HiddenSlides>0</HiddenSlides>
  <MMClips>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office theme</vt:lpstr>
      <vt:lpstr>Principles of Management</vt:lpstr>
      <vt:lpstr>Exhibit 16.2 The Basic Communication Model</vt:lpstr>
      <vt:lpstr>The COMMUNICATION PROCESS</vt:lpstr>
      <vt:lpstr>Abbott and Costello</vt:lpstr>
      <vt:lpstr>Who is yu / you joke https://www.instagram.com/reels/audio/1561860084170952 </vt:lpstr>
      <vt:lpstr>Abbott and Costello</vt:lpstr>
      <vt:lpstr>Abbott and Costello</vt:lpstr>
      <vt:lpstr>Exhibit 16.4 Patterns of Managerial Communication </vt:lpstr>
      <vt:lpstr>Coming to America</vt:lpstr>
      <vt:lpstr>Thousand words</vt:lpstr>
      <vt:lpstr>3. Understand how power, status, purpose, and interpersonal skills affect communications in organizations.</vt:lpstr>
      <vt:lpstr>Exhibit 16.6 Reading, Writing, Speaking, and Listening: How They Help in Creating Meaning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Larissa Chu</dc:creator>
  <cp:lastModifiedBy>Messer, Joe R</cp:lastModifiedBy>
  <cp:revision>231</cp:revision>
  <cp:lastPrinted>2022-05-10T12:35:30Z</cp:lastPrinted>
  <dcterms:created xsi:type="dcterms:W3CDTF">2018-05-29T21:16:34Z</dcterms:created>
  <dcterms:modified xsi:type="dcterms:W3CDTF">2022-05-10T13:59:19Z</dcterms:modified>
</cp:coreProperties>
</file>